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64"/>
  </p:notesMasterIdLst>
  <p:sldIdLst>
    <p:sldId id="257" r:id="rId3"/>
    <p:sldId id="256" r:id="rId4"/>
    <p:sldId id="259" r:id="rId5"/>
    <p:sldId id="263" r:id="rId6"/>
    <p:sldId id="264" r:id="rId7"/>
    <p:sldId id="265" r:id="rId8"/>
    <p:sldId id="266" r:id="rId9"/>
    <p:sldId id="267" r:id="rId10"/>
    <p:sldId id="295" r:id="rId11"/>
    <p:sldId id="321" r:id="rId12"/>
    <p:sldId id="296" r:id="rId13"/>
    <p:sldId id="297" r:id="rId14"/>
    <p:sldId id="298" r:id="rId15"/>
    <p:sldId id="299" r:id="rId16"/>
    <p:sldId id="300" r:id="rId17"/>
    <p:sldId id="301" r:id="rId18"/>
    <p:sldId id="268" r:id="rId19"/>
    <p:sldId id="269" r:id="rId20"/>
    <p:sldId id="270" r:id="rId21"/>
    <p:sldId id="322" r:id="rId22"/>
    <p:sldId id="271" r:id="rId23"/>
    <p:sldId id="272" r:id="rId24"/>
    <p:sldId id="273" r:id="rId25"/>
    <p:sldId id="274" r:id="rId26"/>
    <p:sldId id="276" r:id="rId27"/>
    <p:sldId id="275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302" r:id="rId47"/>
    <p:sldId id="303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7" r:id="rId56"/>
    <p:sldId id="312" r:id="rId57"/>
    <p:sldId id="313" r:id="rId58"/>
    <p:sldId id="314" r:id="rId59"/>
    <p:sldId id="315" r:id="rId60"/>
    <p:sldId id="318" r:id="rId61"/>
    <p:sldId id="316" r:id="rId62"/>
    <p:sldId id="320" r:id="rId6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E2D"/>
    <a:srgbClr val="FF9900"/>
    <a:srgbClr val="CC9900"/>
    <a:srgbClr val="FF3300"/>
    <a:srgbClr val="808000"/>
    <a:srgbClr val="990033"/>
    <a:srgbClr val="666633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0" autoAdjust="0"/>
    <p:restoredTop sz="78792" autoAdjust="0"/>
  </p:normalViewPr>
  <p:slideViewPr>
    <p:cSldViewPr>
      <p:cViewPr varScale="1">
        <p:scale>
          <a:sx n="66" d="100"/>
          <a:sy n="66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image" Target="../media/image9.png"/><Relationship Id="rId4" Type="http://schemas.openxmlformats.org/officeDocument/2006/relationships/image" Target="../media/image1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690160-D328-4B69-A035-90D3C82FA0A6}" type="doc">
      <dgm:prSet loTypeId="urn:microsoft.com/office/officeart/2005/8/layout/pList2#1" loCatId="list" qsTypeId="urn:microsoft.com/office/officeart/2005/8/quickstyle/simple4" qsCatId="simple" csTypeId="urn:microsoft.com/office/officeart/2005/8/colors/colorful2" csCatId="colorful" phldr="1"/>
      <dgm:spPr/>
    </dgm:pt>
    <dgm:pt modelId="{476E4177-EF8D-419E-AB8A-93E66CC82482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 lIns="73152" tIns="274320" rIns="73152"/>
        <a:lstStyle/>
        <a:p>
          <a:pPr algn="ctr" defTabSz="914400">
            <a:buNone/>
          </a:pPr>
          <a:r>
            <a:rPr lang="pl-PL" sz="1800" b="1" i="0" dirty="0" smtClean="0">
              <a:latin typeface="+mn-lt"/>
              <a:ea typeface="+mn-ea"/>
              <a:cs typeface="+mn-cs"/>
            </a:rPr>
            <a:t>ZADANIA PIONU HIGIENY DZIECI                        I MŁODZIEŻY</a:t>
          </a:r>
          <a:endParaRPr lang="pl-PL" sz="1800" b="1" i="0" dirty="0">
            <a:latin typeface="+mn-lt"/>
            <a:ea typeface="+mn-ea"/>
            <a:cs typeface="+mn-cs"/>
          </a:endParaRPr>
        </a:p>
      </dgm:t>
    </dgm:pt>
    <dgm:pt modelId="{50A25A56-CEA1-40EB-822C-18475EA4B47A}" type="parTrans" cxnId="{9A40B199-C1E6-4AA6-9486-07915ED7CAE7}">
      <dgm:prSet/>
      <dgm:spPr/>
      <dgm:t>
        <a:bodyPr/>
        <a:lstStyle/>
        <a:p>
          <a:endParaRPr lang="en-US"/>
        </a:p>
      </dgm:t>
    </dgm:pt>
    <dgm:pt modelId="{A91F7A1B-DD1E-4B26-839C-2A5EF0A403AD}" type="sibTrans" cxnId="{9A40B199-C1E6-4AA6-9486-07915ED7CAE7}">
      <dgm:prSet/>
      <dgm:spPr/>
      <dgm:t>
        <a:bodyPr/>
        <a:lstStyle/>
        <a:p>
          <a:endParaRPr lang="en-US"/>
        </a:p>
      </dgm:t>
    </dgm:pt>
    <dgm:pt modelId="{5DD0A7D4-5781-4819-AF33-C5CE25A2D297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bg2">
            <a:lumMod val="50000"/>
          </a:schemeClr>
        </a:solidFill>
      </dgm:spPr>
      <dgm:t>
        <a:bodyPr lIns="73152" tIns="274320" rIns="73152"/>
        <a:lstStyle/>
        <a:p>
          <a:pPr algn="ctr" defTabSz="914400">
            <a:buNone/>
          </a:pPr>
          <a:r>
            <a:rPr lang="pl-PL" sz="1800" b="1" dirty="0" smtClean="0"/>
            <a:t>PODSTAWY PRAWNE</a:t>
          </a:r>
          <a:endParaRPr lang="pl-PL" sz="1800" b="0" i="0" dirty="0">
            <a:latin typeface="Corbel"/>
            <a:ea typeface="+mn-ea"/>
            <a:cs typeface="+mn-cs"/>
          </a:endParaRPr>
        </a:p>
      </dgm:t>
    </dgm:pt>
    <dgm:pt modelId="{05B7C26E-C389-4346-849B-05526EF2C457}" type="parTrans" cxnId="{7417CC53-98FE-43F4-BF56-8508FB7DA803}">
      <dgm:prSet/>
      <dgm:spPr/>
      <dgm:t>
        <a:bodyPr/>
        <a:lstStyle/>
        <a:p>
          <a:endParaRPr lang="en-US"/>
        </a:p>
      </dgm:t>
    </dgm:pt>
    <dgm:pt modelId="{FD53903F-8A86-4D24-917A-36748269F973}" type="sibTrans" cxnId="{7417CC53-98FE-43F4-BF56-8508FB7DA803}">
      <dgm:prSet/>
      <dgm:spPr/>
      <dgm:t>
        <a:bodyPr/>
        <a:lstStyle/>
        <a:p>
          <a:endParaRPr lang="en-US"/>
        </a:p>
      </dgm:t>
    </dgm:pt>
    <dgm:pt modelId="{77AF15ED-F058-4A0B-B979-9880C6062DF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CC9900"/>
        </a:solidFill>
      </dgm:spPr>
      <dgm:t>
        <a:bodyPr lIns="73152" tIns="274320" rIns="73152"/>
        <a:lstStyle/>
        <a:p>
          <a:pPr algn="ctr" defTabSz="914400">
            <a:buNone/>
          </a:pPr>
          <a:r>
            <a:rPr lang="pl-PL" sz="1800" b="1" dirty="0" smtClean="0"/>
            <a:t>INSTRUKCJA              W OBSZARZE HIGIENY DZIECI I MŁODZIEŻY</a:t>
          </a:r>
          <a:endParaRPr lang="pl-PL" sz="1800" b="0" i="0" dirty="0">
            <a:latin typeface="Corbel"/>
            <a:ea typeface="+mn-ea"/>
            <a:cs typeface="+mn-cs"/>
          </a:endParaRPr>
        </a:p>
      </dgm:t>
    </dgm:pt>
    <dgm:pt modelId="{0DF2CDB2-0880-4047-8447-A17EAE7580E4}" type="parTrans" cxnId="{CD3B69F4-72CF-49E2-8926-8FD63E771977}">
      <dgm:prSet/>
      <dgm:spPr/>
      <dgm:t>
        <a:bodyPr/>
        <a:lstStyle/>
        <a:p>
          <a:endParaRPr lang="en-US"/>
        </a:p>
      </dgm:t>
    </dgm:pt>
    <dgm:pt modelId="{E3B236AA-E864-46E4-BC91-F2D73633FEA4}" type="sibTrans" cxnId="{CD3B69F4-72CF-49E2-8926-8FD63E771977}">
      <dgm:prSet/>
      <dgm:spPr/>
      <dgm:t>
        <a:bodyPr/>
        <a:lstStyle/>
        <a:p>
          <a:endParaRPr lang="en-US"/>
        </a:p>
      </dgm:t>
    </dgm:pt>
    <dgm:pt modelId="{5DF8D196-4D3D-4940-9F32-682169997D7A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 lIns="73152" tIns="274320" rIns="73152"/>
        <a:lstStyle/>
        <a:p>
          <a:pPr algn="ctr" defTabSz="914400">
            <a:buNone/>
          </a:pPr>
          <a:r>
            <a:rPr lang="pl-PL" sz="1800" b="1" i="0" dirty="0" smtClean="0">
              <a:latin typeface="+mn-lt"/>
              <a:ea typeface="+mn-ea"/>
              <a:cs typeface="+mn-cs"/>
            </a:rPr>
            <a:t>FORMULARZE KONTROLI</a:t>
          </a:r>
          <a:endParaRPr lang="pl-PL" sz="1800" b="1" i="0" dirty="0">
            <a:latin typeface="+mn-lt"/>
            <a:ea typeface="+mn-ea"/>
            <a:cs typeface="+mn-cs"/>
          </a:endParaRPr>
        </a:p>
      </dgm:t>
    </dgm:pt>
    <dgm:pt modelId="{51CE1848-AB2A-4E28-8CF5-8442E546E0C5}" type="parTrans" cxnId="{B9B85342-AC50-4E97-8E9E-2FD870B1E881}">
      <dgm:prSet/>
      <dgm:spPr/>
      <dgm:t>
        <a:bodyPr/>
        <a:lstStyle/>
        <a:p>
          <a:endParaRPr lang="en-US"/>
        </a:p>
      </dgm:t>
    </dgm:pt>
    <dgm:pt modelId="{90C1E242-23BD-452C-B222-DCFA2D4DAE3B}" type="sibTrans" cxnId="{B9B85342-AC50-4E97-8E9E-2FD870B1E881}">
      <dgm:prSet/>
      <dgm:spPr/>
      <dgm:t>
        <a:bodyPr/>
        <a:lstStyle/>
        <a:p>
          <a:endParaRPr lang="en-US"/>
        </a:p>
      </dgm:t>
    </dgm:pt>
    <dgm:pt modelId="{9E4DC8AD-1AC7-4E53-B32C-25202AFDB195}" type="pres">
      <dgm:prSet presAssocID="{AA690160-D328-4B69-A035-90D3C82FA0A6}" presName="Name0" presStyleCnt="0">
        <dgm:presLayoutVars>
          <dgm:dir/>
          <dgm:resizeHandles val="exact"/>
        </dgm:presLayoutVars>
      </dgm:prSet>
      <dgm:spPr/>
    </dgm:pt>
    <dgm:pt modelId="{ACBF4AF3-FAB8-444C-81AB-52C89640E279}" type="pres">
      <dgm:prSet presAssocID="{AA690160-D328-4B69-A035-90D3C82FA0A6}" presName="bkgdShp" presStyleLbl="alignAccFollowNode1" presStyleIdx="0" presStyleCnt="1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>
        <a:noFill/>
        <a:ln/>
      </dgm:spPr>
    </dgm:pt>
    <dgm:pt modelId="{78248EF9-FFBB-4EB0-94C4-16A1D0A1A170}" type="pres">
      <dgm:prSet presAssocID="{AA690160-D328-4B69-A035-90D3C82FA0A6}" presName="linComp" presStyleCnt="0"/>
      <dgm:spPr/>
    </dgm:pt>
    <dgm:pt modelId="{CC8831C0-DF59-484B-83B2-A708366B3EB6}" type="pres">
      <dgm:prSet presAssocID="{476E4177-EF8D-419E-AB8A-93E66CC82482}" presName="compNode" presStyleCnt="0"/>
      <dgm:spPr/>
    </dgm:pt>
    <dgm:pt modelId="{2572025E-E8B8-4F94-94D0-DC22D7F762FB}" type="pres">
      <dgm:prSet presAssocID="{476E4177-EF8D-419E-AB8A-93E66CC8248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2B4276-DB06-4C66-80FF-919CDE10A5FE}" type="pres">
      <dgm:prSet presAssocID="{476E4177-EF8D-419E-AB8A-93E66CC82482}" presName="invisiNode" presStyleLbl="node1" presStyleIdx="0" presStyleCnt="4"/>
      <dgm:spPr/>
    </dgm:pt>
    <dgm:pt modelId="{C43EB61A-2E04-409F-8F87-79F190ED3CE0}" type="pres">
      <dgm:prSet presAssocID="{476E4177-EF8D-419E-AB8A-93E66CC82482}" presName="imagNode" presStyleLbl="fgImgPlace1" presStyleIdx="0" presStyleCnt="4"/>
      <dgm:spPr>
        <a:blipFill rotWithShape="0">
          <a:blip xmlns:r="http://schemas.openxmlformats.org/officeDocument/2006/relationships" r:embed="rId1">
            <a:duotone>
              <a:prstClr val="black"/>
              <a:srgbClr val="FF3300">
                <a:tint val="45000"/>
                <a:satMod val="400000"/>
              </a:srgbClr>
            </a:duotone>
          </a:blip>
          <a:stretch>
            <a:fillRect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pl-PL"/>
        </a:p>
      </dgm:t>
    </dgm:pt>
    <dgm:pt modelId="{3DB5F289-A8C3-40D5-8393-8636D9BFFD29}" type="pres">
      <dgm:prSet presAssocID="{A91F7A1B-DD1E-4B26-839C-2A5EF0A403AD}" presName="sibTrans" presStyleLbl="sibTrans2D1" presStyleIdx="0" presStyleCnt="0"/>
      <dgm:spPr/>
      <dgm:t>
        <a:bodyPr/>
        <a:lstStyle/>
        <a:p>
          <a:endParaRPr lang="en-US"/>
        </a:p>
      </dgm:t>
    </dgm:pt>
    <dgm:pt modelId="{0C509E44-86D3-42D8-94FF-9B9788BAB857}" type="pres">
      <dgm:prSet presAssocID="{5DD0A7D4-5781-4819-AF33-C5CE25A2D297}" presName="compNode" presStyleCnt="0"/>
      <dgm:spPr/>
    </dgm:pt>
    <dgm:pt modelId="{E4B0666F-2CF1-4C21-A251-46E6EBFF7C1D}" type="pres">
      <dgm:prSet presAssocID="{5DD0A7D4-5781-4819-AF33-C5CE25A2D29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FA0B92-8C45-4EAA-A200-A78384D846A7}" type="pres">
      <dgm:prSet presAssocID="{5DD0A7D4-5781-4819-AF33-C5CE25A2D297}" presName="invisiNode" presStyleLbl="node1" presStyleIdx="1" presStyleCnt="4"/>
      <dgm:spPr/>
    </dgm:pt>
    <dgm:pt modelId="{BF646D7A-C7D0-4489-A68F-61F32B7DB0C6}" type="pres">
      <dgm:prSet presAssocID="{5DD0A7D4-5781-4819-AF33-C5CE25A2D297}" presName="imagNode" presStyleLbl="fgImgPlace1" presStyleIdx="1" presStyleCnt="4"/>
      <dgm:spPr>
        <a:blipFill rotWithShape="0">
          <a:blip xmlns:r="http://schemas.openxmlformats.org/officeDocument/2006/relationships" r:embed="rId2"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</a:blip>
          <a:stretch>
            <a:fillRect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pl-PL"/>
        </a:p>
      </dgm:t>
    </dgm:pt>
    <dgm:pt modelId="{CAAEED2F-AC44-4514-84C2-160FDC42F579}" type="pres">
      <dgm:prSet presAssocID="{FD53903F-8A86-4D24-917A-36748269F97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3617A269-0CD9-4948-9932-FA1AD12DE27E}" type="pres">
      <dgm:prSet presAssocID="{77AF15ED-F058-4A0B-B979-9880C6062DF0}" presName="compNode" presStyleCnt="0"/>
      <dgm:spPr/>
    </dgm:pt>
    <dgm:pt modelId="{5284ED54-4761-44DA-8086-D5FD397A1C95}" type="pres">
      <dgm:prSet presAssocID="{77AF15ED-F058-4A0B-B979-9880C6062DF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66B65F-B8AB-44AD-8F33-AF566667E781}" type="pres">
      <dgm:prSet presAssocID="{77AF15ED-F058-4A0B-B979-9880C6062DF0}" presName="invisiNode" presStyleLbl="node1" presStyleIdx="2" presStyleCnt="4"/>
      <dgm:spPr/>
    </dgm:pt>
    <dgm:pt modelId="{41BC1ABA-1F87-4B1E-94EC-41724CD12655}" type="pres">
      <dgm:prSet presAssocID="{77AF15ED-F058-4A0B-B979-9880C6062DF0}" presName="imagNode" presStyleLbl="fgImgPlace1" presStyleIdx="2" presStyleCnt="4"/>
      <dgm:spPr>
        <a:blipFill rotWithShape="0">
          <a:blip xmlns:r="http://schemas.openxmlformats.org/officeDocument/2006/relationships" r:embed="rId3"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pl-PL"/>
        </a:p>
      </dgm:t>
    </dgm:pt>
    <dgm:pt modelId="{A9D6457D-CBBF-4A28-8C38-C3F75EA43CF1}" type="pres">
      <dgm:prSet presAssocID="{E3B236AA-E864-46E4-BC91-F2D73633FEA4}" presName="sibTrans" presStyleLbl="sibTrans2D1" presStyleIdx="0" presStyleCnt="0"/>
      <dgm:spPr/>
      <dgm:t>
        <a:bodyPr/>
        <a:lstStyle/>
        <a:p>
          <a:endParaRPr lang="en-US"/>
        </a:p>
      </dgm:t>
    </dgm:pt>
    <dgm:pt modelId="{CDFA4098-C274-4C84-9513-F0698696D98A}" type="pres">
      <dgm:prSet presAssocID="{5DF8D196-4D3D-4940-9F32-682169997D7A}" presName="compNode" presStyleCnt="0"/>
      <dgm:spPr/>
    </dgm:pt>
    <dgm:pt modelId="{87B5BDBA-3C7A-41F1-8C33-F13937A84B36}" type="pres">
      <dgm:prSet presAssocID="{5DF8D196-4D3D-4940-9F32-682169997D7A}" presName="node" presStyleLbl="node1" presStyleIdx="3" presStyleCnt="4" custScaleX="1135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8528D1-DD5F-4687-9BFE-878C43D23D5D}" type="pres">
      <dgm:prSet presAssocID="{5DF8D196-4D3D-4940-9F32-682169997D7A}" presName="invisiNode" presStyleLbl="node1" presStyleIdx="3" presStyleCnt="4"/>
      <dgm:spPr/>
    </dgm:pt>
    <dgm:pt modelId="{D88C7409-AB93-4FE3-A61D-F51EE8A4B008}" type="pres">
      <dgm:prSet presAssocID="{5DF8D196-4D3D-4940-9F32-682169997D7A}" presName="imagNode" presStyleLbl="fgImgPlace1" presStyleIdx="3" presStyleCnt="4"/>
      <dgm:spPr>
        <a:blipFill rotWithShape="0">
          <a:blip xmlns:r="http://schemas.openxmlformats.org/officeDocument/2006/relationships"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pl-PL"/>
        </a:p>
      </dgm:t>
    </dgm:pt>
  </dgm:ptLst>
  <dgm:cxnLst>
    <dgm:cxn modelId="{9A40B199-C1E6-4AA6-9486-07915ED7CAE7}" srcId="{AA690160-D328-4B69-A035-90D3C82FA0A6}" destId="{476E4177-EF8D-419E-AB8A-93E66CC82482}" srcOrd="0" destOrd="0" parTransId="{50A25A56-CEA1-40EB-822C-18475EA4B47A}" sibTransId="{A91F7A1B-DD1E-4B26-839C-2A5EF0A403AD}"/>
    <dgm:cxn modelId="{7417CC53-98FE-43F4-BF56-8508FB7DA803}" srcId="{AA690160-D328-4B69-A035-90D3C82FA0A6}" destId="{5DD0A7D4-5781-4819-AF33-C5CE25A2D297}" srcOrd="1" destOrd="0" parTransId="{05B7C26E-C389-4346-849B-05526EF2C457}" sibTransId="{FD53903F-8A86-4D24-917A-36748269F973}"/>
    <dgm:cxn modelId="{0080CB95-2454-4C91-9AEE-47D3B66CA806}" type="presOf" srcId="{5DD0A7D4-5781-4819-AF33-C5CE25A2D297}" destId="{E4B0666F-2CF1-4C21-A251-46E6EBFF7C1D}" srcOrd="0" destOrd="0" presId="urn:microsoft.com/office/officeart/2005/8/layout/pList2#1"/>
    <dgm:cxn modelId="{CD3B69F4-72CF-49E2-8926-8FD63E771977}" srcId="{AA690160-D328-4B69-A035-90D3C82FA0A6}" destId="{77AF15ED-F058-4A0B-B979-9880C6062DF0}" srcOrd="2" destOrd="0" parTransId="{0DF2CDB2-0880-4047-8447-A17EAE7580E4}" sibTransId="{E3B236AA-E864-46E4-BC91-F2D73633FEA4}"/>
    <dgm:cxn modelId="{D91C2B53-859D-4250-B39D-98428DD0CE92}" type="presOf" srcId="{E3B236AA-E864-46E4-BC91-F2D73633FEA4}" destId="{A9D6457D-CBBF-4A28-8C38-C3F75EA43CF1}" srcOrd="0" destOrd="0" presId="urn:microsoft.com/office/officeart/2005/8/layout/pList2#1"/>
    <dgm:cxn modelId="{2CDC9752-43BA-4221-A426-95283C8AE5D2}" type="presOf" srcId="{A91F7A1B-DD1E-4B26-839C-2A5EF0A403AD}" destId="{3DB5F289-A8C3-40D5-8393-8636D9BFFD29}" srcOrd="0" destOrd="0" presId="urn:microsoft.com/office/officeart/2005/8/layout/pList2#1"/>
    <dgm:cxn modelId="{BEDEF492-8842-4ACE-A4EF-1BD7446F2F64}" type="presOf" srcId="{77AF15ED-F058-4A0B-B979-9880C6062DF0}" destId="{5284ED54-4761-44DA-8086-D5FD397A1C95}" srcOrd="0" destOrd="0" presId="urn:microsoft.com/office/officeart/2005/8/layout/pList2#1"/>
    <dgm:cxn modelId="{709B7E09-4178-47DF-BBDE-217D070464CB}" type="presOf" srcId="{FD53903F-8A86-4D24-917A-36748269F973}" destId="{CAAEED2F-AC44-4514-84C2-160FDC42F579}" srcOrd="0" destOrd="0" presId="urn:microsoft.com/office/officeart/2005/8/layout/pList2#1"/>
    <dgm:cxn modelId="{BA1317FD-C4C4-4922-9621-05E9A7C709AF}" type="presOf" srcId="{AA690160-D328-4B69-A035-90D3C82FA0A6}" destId="{9E4DC8AD-1AC7-4E53-B32C-25202AFDB195}" srcOrd="0" destOrd="0" presId="urn:microsoft.com/office/officeart/2005/8/layout/pList2#1"/>
    <dgm:cxn modelId="{DAAEED90-331B-457E-A2DD-37880F2D6FA7}" type="presOf" srcId="{5DF8D196-4D3D-4940-9F32-682169997D7A}" destId="{87B5BDBA-3C7A-41F1-8C33-F13937A84B36}" srcOrd="0" destOrd="0" presId="urn:microsoft.com/office/officeart/2005/8/layout/pList2#1"/>
    <dgm:cxn modelId="{B9B85342-AC50-4E97-8E9E-2FD870B1E881}" srcId="{AA690160-D328-4B69-A035-90D3C82FA0A6}" destId="{5DF8D196-4D3D-4940-9F32-682169997D7A}" srcOrd="3" destOrd="0" parTransId="{51CE1848-AB2A-4E28-8CF5-8442E546E0C5}" sibTransId="{90C1E242-23BD-452C-B222-DCFA2D4DAE3B}"/>
    <dgm:cxn modelId="{7DB114BD-A2AC-4A37-9654-5F13851BCEBA}" type="presOf" srcId="{476E4177-EF8D-419E-AB8A-93E66CC82482}" destId="{2572025E-E8B8-4F94-94D0-DC22D7F762FB}" srcOrd="0" destOrd="0" presId="urn:microsoft.com/office/officeart/2005/8/layout/pList2#1"/>
    <dgm:cxn modelId="{C4172BA9-D2AA-4C0F-8B29-D7C0DDE84386}" type="presParOf" srcId="{9E4DC8AD-1AC7-4E53-B32C-25202AFDB195}" destId="{ACBF4AF3-FAB8-444C-81AB-52C89640E279}" srcOrd="0" destOrd="0" presId="urn:microsoft.com/office/officeart/2005/8/layout/pList2#1"/>
    <dgm:cxn modelId="{17A4EBB5-D9E3-4CD4-BD9C-E642B1113FF2}" type="presParOf" srcId="{9E4DC8AD-1AC7-4E53-B32C-25202AFDB195}" destId="{78248EF9-FFBB-4EB0-94C4-16A1D0A1A170}" srcOrd="1" destOrd="0" presId="urn:microsoft.com/office/officeart/2005/8/layout/pList2#1"/>
    <dgm:cxn modelId="{E83E956F-57B0-496A-B4D6-238DC38B0F9A}" type="presParOf" srcId="{78248EF9-FFBB-4EB0-94C4-16A1D0A1A170}" destId="{CC8831C0-DF59-484B-83B2-A708366B3EB6}" srcOrd="0" destOrd="0" presId="urn:microsoft.com/office/officeart/2005/8/layout/pList2#1"/>
    <dgm:cxn modelId="{D8AE08D2-6156-4079-B153-E54904B3A304}" type="presParOf" srcId="{CC8831C0-DF59-484B-83B2-A708366B3EB6}" destId="{2572025E-E8B8-4F94-94D0-DC22D7F762FB}" srcOrd="0" destOrd="0" presId="urn:microsoft.com/office/officeart/2005/8/layout/pList2#1"/>
    <dgm:cxn modelId="{53E45E07-B864-4FD7-A27D-1879CDF7FF51}" type="presParOf" srcId="{CC8831C0-DF59-484B-83B2-A708366B3EB6}" destId="{2E2B4276-DB06-4C66-80FF-919CDE10A5FE}" srcOrd="1" destOrd="0" presId="urn:microsoft.com/office/officeart/2005/8/layout/pList2#1"/>
    <dgm:cxn modelId="{AC31ABD5-1233-4A8C-B3EF-FC469F09BADA}" type="presParOf" srcId="{CC8831C0-DF59-484B-83B2-A708366B3EB6}" destId="{C43EB61A-2E04-409F-8F87-79F190ED3CE0}" srcOrd="2" destOrd="0" presId="urn:microsoft.com/office/officeart/2005/8/layout/pList2#1"/>
    <dgm:cxn modelId="{4B03B429-A2B9-4B42-BDB8-BB18616D6E71}" type="presParOf" srcId="{78248EF9-FFBB-4EB0-94C4-16A1D0A1A170}" destId="{3DB5F289-A8C3-40D5-8393-8636D9BFFD29}" srcOrd="1" destOrd="0" presId="urn:microsoft.com/office/officeart/2005/8/layout/pList2#1"/>
    <dgm:cxn modelId="{E3172844-1393-429D-99DC-4CF8CDA65A36}" type="presParOf" srcId="{78248EF9-FFBB-4EB0-94C4-16A1D0A1A170}" destId="{0C509E44-86D3-42D8-94FF-9B9788BAB857}" srcOrd="2" destOrd="0" presId="urn:microsoft.com/office/officeart/2005/8/layout/pList2#1"/>
    <dgm:cxn modelId="{FD30D934-2470-4C80-8031-60298FBE43F6}" type="presParOf" srcId="{0C509E44-86D3-42D8-94FF-9B9788BAB857}" destId="{E4B0666F-2CF1-4C21-A251-46E6EBFF7C1D}" srcOrd="0" destOrd="0" presId="urn:microsoft.com/office/officeart/2005/8/layout/pList2#1"/>
    <dgm:cxn modelId="{D626405C-D899-42B8-A61B-824617FF0C6B}" type="presParOf" srcId="{0C509E44-86D3-42D8-94FF-9B9788BAB857}" destId="{BBFA0B92-8C45-4EAA-A200-A78384D846A7}" srcOrd="1" destOrd="0" presId="urn:microsoft.com/office/officeart/2005/8/layout/pList2#1"/>
    <dgm:cxn modelId="{F6EF8C4C-A6EA-40FC-B0A6-65C9F8CCEF91}" type="presParOf" srcId="{0C509E44-86D3-42D8-94FF-9B9788BAB857}" destId="{BF646D7A-C7D0-4489-A68F-61F32B7DB0C6}" srcOrd="2" destOrd="0" presId="urn:microsoft.com/office/officeart/2005/8/layout/pList2#1"/>
    <dgm:cxn modelId="{97A4F423-1E83-4136-AC80-62246776C63F}" type="presParOf" srcId="{78248EF9-FFBB-4EB0-94C4-16A1D0A1A170}" destId="{CAAEED2F-AC44-4514-84C2-160FDC42F579}" srcOrd="3" destOrd="0" presId="urn:microsoft.com/office/officeart/2005/8/layout/pList2#1"/>
    <dgm:cxn modelId="{0100778F-E585-4F21-A827-AA7B79CC930A}" type="presParOf" srcId="{78248EF9-FFBB-4EB0-94C4-16A1D0A1A170}" destId="{3617A269-0CD9-4948-9932-FA1AD12DE27E}" srcOrd="4" destOrd="0" presId="urn:microsoft.com/office/officeart/2005/8/layout/pList2#1"/>
    <dgm:cxn modelId="{CB731230-4236-4CA6-BF4B-6BFF19427756}" type="presParOf" srcId="{3617A269-0CD9-4948-9932-FA1AD12DE27E}" destId="{5284ED54-4761-44DA-8086-D5FD397A1C95}" srcOrd="0" destOrd="0" presId="urn:microsoft.com/office/officeart/2005/8/layout/pList2#1"/>
    <dgm:cxn modelId="{7458680D-1D5C-4E56-A46E-4E2F0DDF533E}" type="presParOf" srcId="{3617A269-0CD9-4948-9932-FA1AD12DE27E}" destId="{9666B65F-B8AB-44AD-8F33-AF566667E781}" srcOrd="1" destOrd="0" presId="urn:microsoft.com/office/officeart/2005/8/layout/pList2#1"/>
    <dgm:cxn modelId="{942F33E9-9AF6-40C5-A585-62ABEE364B8B}" type="presParOf" srcId="{3617A269-0CD9-4948-9932-FA1AD12DE27E}" destId="{41BC1ABA-1F87-4B1E-94EC-41724CD12655}" srcOrd="2" destOrd="0" presId="urn:microsoft.com/office/officeart/2005/8/layout/pList2#1"/>
    <dgm:cxn modelId="{9A2EB432-3A1E-469B-A6CB-704E7E51C272}" type="presParOf" srcId="{78248EF9-FFBB-4EB0-94C4-16A1D0A1A170}" destId="{A9D6457D-CBBF-4A28-8C38-C3F75EA43CF1}" srcOrd="5" destOrd="0" presId="urn:microsoft.com/office/officeart/2005/8/layout/pList2#1"/>
    <dgm:cxn modelId="{D88642A6-37BA-467C-A82D-977C96482C92}" type="presParOf" srcId="{78248EF9-FFBB-4EB0-94C4-16A1D0A1A170}" destId="{CDFA4098-C274-4C84-9513-F0698696D98A}" srcOrd="6" destOrd="0" presId="urn:microsoft.com/office/officeart/2005/8/layout/pList2#1"/>
    <dgm:cxn modelId="{BAA8B0BD-8956-4EF3-B78C-A9CC953DC0AE}" type="presParOf" srcId="{CDFA4098-C274-4C84-9513-F0698696D98A}" destId="{87B5BDBA-3C7A-41F1-8C33-F13937A84B36}" srcOrd="0" destOrd="0" presId="urn:microsoft.com/office/officeart/2005/8/layout/pList2#1"/>
    <dgm:cxn modelId="{269BACC5-2887-4CEC-AEE4-8F0382788EED}" type="presParOf" srcId="{CDFA4098-C274-4C84-9513-F0698696D98A}" destId="{928528D1-DD5F-4687-9BFE-878C43D23D5D}" srcOrd="1" destOrd="0" presId="urn:microsoft.com/office/officeart/2005/8/layout/pList2#1"/>
    <dgm:cxn modelId="{8DBC5FDF-57E6-4919-9C8C-E0BAD6E7C364}" type="presParOf" srcId="{CDFA4098-C274-4C84-9513-F0698696D98A}" destId="{D88C7409-AB93-4FE3-A61D-F51EE8A4B008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BF4AF3-FAB8-444C-81AB-52C89640E279}">
      <dsp:nvSpPr>
        <dsp:cNvPr id="0" name=""/>
        <dsp:cNvSpPr/>
      </dsp:nvSpPr>
      <dsp:spPr>
        <a:xfrm>
          <a:off x="0" y="0"/>
          <a:ext cx="8458200" cy="1828800"/>
        </a:xfrm>
        <a:prstGeom prst="roundRect">
          <a:avLst>
            <a:gd name="adj" fmla="val 10000"/>
          </a:avLst>
        </a:prstGeom>
        <a:noFill/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dk1"/>
        </a:lnRef>
        <a:fillRef idx="3">
          <a:schemeClr val="dk1"/>
        </a:fillRef>
        <a:effectRef idx="3">
          <a:schemeClr val="dk1"/>
        </a:effectRef>
        <a:fontRef idx="minor">
          <a:schemeClr val="lt1"/>
        </a:fontRef>
      </dsp:style>
    </dsp:sp>
    <dsp:sp modelId="{C43EB61A-2E04-409F-8F87-79F190ED3CE0}">
      <dsp:nvSpPr>
        <dsp:cNvPr id="0" name=""/>
        <dsp:cNvSpPr/>
      </dsp:nvSpPr>
      <dsp:spPr>
        <a:xfrm>
          <a:off x="255621" y="243840"/>
          <a:ext cx="1791626" cy="134112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prstClr val="black"/>
              <a:srgbClr val="FF3300">
                <a:tint val="45000"/>
                <a:satMod val="400000"/>
              </a:srgbClr>
            </a:duotone>
          </a:blip>
          <a:stretch>
            <a:fillRect/>
          </a:stretch>
        </a:blip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572025E-E8B8-4F94-94D0-DC22D7F762FB}">
      <dsp:nvSpPr>
        <dsp:cNvPr id="0" name=""/>
        <dsp:cNvSpPr/>
      </dsp:nvSpPr>
      <dsp:spPr>
        <a:xfrm rot="10800000">
          <a:off x="255621" y="1828799"/>
          <a:ext cx="1791626" cy="2235200"/>
        </a:xfrm>
        <a:prstGeom prst="round2SameRect">
          <a:avLst>
            <a:gd name="adj1" fmla="val 10500"/>
            <a:gd name="adj2" fmla="val 0"/>
          </a:avLst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i="0" kern="1200" dirty="0" smtClean="0">
              <a:latin typeface="+mn-lt"/>
              <a:ea typeface="+mn-ea"/>
              <a:cs typeface="+mn-cs"/>
            </a:rPr>
            <a:t>ZADANIA PIONU HIGIENY DZIECI                        I MŁODZIEŻY</a:t>
          </a:r>
          <a:endParaRPr lang="pl-PL" sz="1800" b="1" i="0" kern="1200" dirty="0">
            <a:latin typeface="+mn-lt"/>
            <a:ea typeface="+mn-ea"/>
            <a:cs typeface="+mn-cs"/>
          </a:endParaRPr>
        </a:p>
      </dsp:txBody>
      <dsp:txXfrm rot="10800000">
        <a:off x="255621" y="1828799"/>
        <a:ext cx="1791626" cy="2235200"/>
      </dsp:txXfrm>
    </dsp:sp>
    <dsp:sp modelId="{BF646D7A-C7D0-4489-A68F-61F32B7DB0C6}">
      <dsp:nvSpPr>
        <dsp:cNvPr id="0" name=""/>
        <dsp:cNvSpPr/>
      </dsp:nvSpPr>
      <dsp:spPr>
        <a:xfrm>
          <a:off x="2226410" y="243840"/>
          <a:ext cx="1791626" cy="134112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2"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</a:blip>
          <a:stretch>
            <a:fillRect/>
          </a:stretch>
        </a:blip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4B0666F-2CF1-4C21-A251-46E6EBFF7C1D}">
      <dsp:nvSpPr>
        <dsp:cNvPr id="0" name=""/>
        <dsp:cNvSpPr/>
      </dsp:nvSpPr>
      <dsp:spPr>
        <a:xfrm rot="10800000">
          <a:off x="2226410" y="1828799"/>
          <a:ext cx="1791626" cy="2235200"/>
        </a:xfrm>
        <a:prstGeom prst="round2SameRect">
          <a:avLst>
            <a:gd name="adj1" fmla="val 10500"/>
            <a:gd name="adj2" fmla="val 0"/>
          </a:avLst>
        </a:prstGeom>
        <a:solidFill>
          <a:schemeClr val="bg2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4"/>
        </a:lnRef>
        <a:fillRef idx="3">
          <a:schemeClr val="accent4"/>
        </a:fillRef>
        <a:effectRef idx="3">
          <a:schemeClr val="accent4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 smtClean="0"/>
            <a:t>PODSTAWY PRAWNE</a:t>
          </a:r>
          <a:endParaRPr lang="pl-PL" sz="1800" b="0" i="0" kern="1200" dirty="0">
            <a:latin typeface="Corbel"/>
            <a:ea typeface="+mn-ea"/>
            <a:cs typeface="+mn-cs"/>
          </a:endParaRPr>
        </a:p>
      </dsp:txBody>
      <dsp:txXfrm rot="10800000">
        <a:off x="2226410" y="1828799"/>
        <a:ext cx="1791626" cy="2235200"/>
      </dsp:txXfrm>
    </dsp:sp>
    <dsp:sp modelId="{41BC1ABA-1F87-4B1E-94EC-41724CD12655}">
      <dsp:nvSpPr>
        <dsp:cNvPr id="0" name=""/>
        <dsp:cNvSpPr/>
      </dsp:nvSpPr>
      <dsp:spPr>
        <a:xfrm>
          <a:off x="4197200" y="243840"/>
          <a:ext cx="1791626" cy="134112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3"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a:blip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284ED54-4761-44DA-8086-D5FD397A1C95}">
      <dsp:nvSpPr>
        <dsp:cNvPr id="0" name=""/>
        <dsp:cNvSpPr/>
      </dsp:nvSpPr>
      <dsp:spPr>
        <a:xfrm rot="10800000">
          <a:off x="4197200" y="1828799"/>
          <a:ext cx="1791626" cy="2235200"/>
        </a:xfrm>
        <a:prstGeom prst="round2SameRect">
          <a:avLst>
            <a:gd name="adj1" fmla="val 10500"/>
            <a:gd name="adj2" fmla="val 0"/>
          </a:avLst>
        </a:prstGeom>
        <a:solidFill>
          <a:srgbClr val="CC99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 smtClean="0"/>
            <a:t>INSTRUKCJA              W OBSZARZE HIGIENY DZIECI I MŁODZIEŻY</a:t>
          </a:r>
          <a:endParaRPr lang="pl-PL" sz="1800" b="0" i="0" kern="1200" dirty="0">
            <a:latin typeface="Corbel"/>
            <a:ea typeface="+mn-ea"/>
            <a:cs typeface="+mn-cs"/>
          </a:endParaRPr>
        </a:p>
      </dsp:txBody>
      <dsp:txXfrm rot="10800000">
        <a:off x="4197200" y="1828799"/>
        <a:ext cx="1791626" cy="2235200"/>
      </dsp:txXfrm>
    </dsp:sp>
    <dsp:sp modelId="{D88C7409-AB93-4FE3-A61D-F51EE8A4B008}">
      <dsp:nvSpPr>
        <dsp:cNvPr id="0" name=""/>
        <dsp:cNvSpPr/>
      </dsp:nvSpPr>
      <dsp:spPr>
        <a:xfrm>
          <a:off x="6289470" y="243840"/>
          <a:ext cx="1791626" cy="134112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4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a:blipFill>
        <a:ln>
          <a:noFill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7B5BDBA-3C7A-41F1-8C33-F13937A84B36}">
      <dsp:nvSpPr>
        <dsp:cNvPr id="0" name=""/>
        <dsp:cNvSpPr/>
      </dsp:nvSpPr>
      <dsp:spPr>
        <a:xfrm rot="10800000">
          <a:off x="6167989" y="1828799"/>
          <a:ext cx="2034589" cy="2235200"/>
        </a:xfrm>
        <a:prstGeom prst="round2SameRect">
          <a:avLst>
            <a:gd name="adj1" fmla="val 10500"/>
            <a:gd name="adj2" fmla="val 0"/>
          </a:avLst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73152" tIns="274320" rIns="73152" bIns="128016" numCol="1" spcCol="1270" anchor="t" anchorCtr="0">
          <a:noAutofit/>
        </a:bodyPr>
        <a:lstStyle/>
        <a:p>
          <a:pPr lvl="0" algn="ctr" defTabSz="914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i="0" kern="1200" dirty="0" smtClean="0">
              <a:latin typeface="+mn-lt"/>
              <a:ea typeface="+mn-ea"/>
              <a:cs typeface="+mn-cs"/>
            </a:rPr>
            <a:t>FORMULARZE KONTROLI</a:t>
          </a:r>
          <a:endParaRPr lang="pl-PL" sz="1800" b="1" i="0" kern="1200" dirty="0">
            <a:latin typeface="+mn-lt"/>
            <a:ea typeface="+mn-ea"/>
            <a:cs typeface="+mn-cs"/>
          </a:endParaRPr>
        </a:p>
      </dsp:txBody>
      <dsp:txXfrm rot="10800000">
        <a:off x="6167989" y="1828799"/>
        <a:ext cx="2034589" cy="2235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45C35A-3AD4-4B9A-A253-72F749261BA3}" type="datetimeFigureOut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031731A-82A1-4921-8E8B-7862FD1B9B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C15DBAB-2131-44A5-A486-737D0B8B035C}" type="slidenum">
              <a:rPr lang="pl-PL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pl-PL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5779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6803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7827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8851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9875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0899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1923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2947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3971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4995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7587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6019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7043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8067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89091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90115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91139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92163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93187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94211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95235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8611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96259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97283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98307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99331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00355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01379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02403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03427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04451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05475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69635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06499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07523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08547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09571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10595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11619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12643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13667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14691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15715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0659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16739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17763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18787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19811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20835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21859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22883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23907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24931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25955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1683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26979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128003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2707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3731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smtClean="0"/>
          </a:p>
        </p:txBody>
      </p:sp>
      <p:sp>
        <p:nvSpPr>
          <p:cNvPr id="74755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AE7E1-5F92-4747-840E-E4EC69F4BE79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ODDZIAŁ EDUKACJI ZDROWOTNEJ I HIGIENY DZIECI I MŁODZIEŻY WSSE W KRAKOWIE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47910-5D77-475D-B261-F669BA281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D0412-4847-459F-A8B8-F48FF236A184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ODDZIAŁ EDUKACJI ZDROWOTNEJ I HIGIENY DZIECI I MŁODZIEŻY WSSE W KRAKOWIE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8F588-7B81-4617-BF49-EA6B5414B3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BBDE8-B391-4366-94D6-D6ADECEEA52B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ODDZIAŁ EDUKACJI ZDROWOTNEJ I HIGIENY DZIECI I MŁODZIEŻY WSSE W KRAKOWIE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91219-4B47-4566-99A7-BF7057360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 userDrawn="1"/>
        </p:nvPicPr>
        <p:blipFill>
          <a:blip r:embed="rId2" cstate="print"/>
          <a:srcRect l="2599" r="5875" b="5263"/>
          <a:stretch>
            <a:fillRect/>
          </a:stretch>
        </p:blipFill>
        <p:spPr bwMode="auto">
          <a:xfrm>
            <a:off x="3175" y="5867400"/>
            <a:ext cx="9144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93CC633-2568-4D2D-A126-73C64E60ADFD}" type="datetime1">
              <a:rPr lang="en-US"/>
              <a:pPr>
                <a:defRPr/>
              </a:pPr>
              <a:t>10/10/2013</a:t>
            </a:fld>
            <a:endParaRPr lang="pl-PL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l-PL"/>
              <a:t>ODDZIAŁ EDUKACJI ZDROWOTNEJ I HIGIENY DZIECI I MŁODZIEŻY WSSE W KRAKOWIE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0169438-30F2-490F-AE88-C02A95ABDF72}" type="slidenum">
              <a:rPr/>
              <a:pPr>
                <a:defRPr/>
              </a:pPr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AAF45-8D93-4BE0-8E06-9FA2A11EDD77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ODDZIAŁ EDUKACJI ZDROWOTNEJ I HIGIENY DZIECI I MŁODZIEŻY WSSE W KRAKOWIE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D75D9-F587-44E6-B10E-3C07F60161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EEDF8-5F6C-495F-B37A-98C6CDAF410D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ODDZIAŁ EDUKACJI ZDROWOTNEJ I HIGIENY DZIECI I MŁODZIEŻY WSSE W KRAKOWIE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80EAE-83B6-48EB-8F4F-2433662E9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4485E-4257-45CD-8831-1482361B6B25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ODDZIAŁ EDUKACJI ZDROWOTNEJ I HIGIENY DZIECI I MŁODZIEŻY WSSE W KRAKOWIE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59EBF-6630-44CD-8A4B-FF1770456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9EC3E-73BC-4303-AE36-775024573447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ODDZIAŁ EDUKACJI ZDROWOTNEJ I HIGIENY DZIECI I MŁODZIEŻY WSSE W KRAKOWIE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A090D-95BE-4A8E-80A3-47BEE99544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62506-C492-436E-8AF1-FD475D638297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ODDZIAŁ EDUKACJI ZDROWOTNEJ I HIGIENY DZIECI I MŁODZIEŻY WSSE W KRAKOWIE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3E5CD-FE60-47BA-8033-AADC92BE6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F229C-3597-4111-8425-02C450B2ED13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ODDZIAŁ EDUKACJI ZDROWOTNEJ I HIGIENY DZIECI I MŁODZIEŻY WSSE W KRAKOWIE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7BFA5-08CA-42AD-923F-11BD62ED0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3D90C-C080-4E89-A351-89F65CFCC589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ODDZIAŁ EDUKACJI ZDROWOTNEJ I HIGIENY DZIECI I MŁODZIEŻY WSSE W KRAKOWIE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7A38B-F09E-4069-B766-C5AC8C02D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16153-776D-4A03-9D44-BEC28D0983EB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ODDZIAŁ EDUKACJI ZDROWOTNEJ I HIGIENY DZIECI I MŁODZIEŻY WSSE W KRAKOWIE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49088-5ADD-4810-AB32-D57324FED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58B1BE-9BDE-4B28-921E-CD3E308C3A3E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l-PL"/>
              <a:t>ODDZIAŁ EDUKACJI ZDROWOTNEJ I HIGIENY DZIECI I MŁODZIEŻY WSSE W KRAKOWIE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E2FF64-7895-485A-BEE4-138AC6D1D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</p:sldLayoutIdLst>
  <p:transition>
    <p:fade/>
  </p:transition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4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5.gi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4.gi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5.gi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5.gi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4.gi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OPIEKA%20NAD%20DZIECKIEM%20W%20WIEKU%20PRZEDSZKOLNYM.ppt" TargetMode="External"/><Relationship Id="rId4" Type="http://schemas.openxmlformats.org/officeDocument/2006/relationships/hyperlink" Target="OPIEKA%20NAD%20DZIECKIEM%20M&#321;ODSZYM%20-%20Kopia.pptx" TargetMode="Externa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OPIEKA%20NAD%20DZIECKIEM%20W%20WIEKU%20PRZEDSZKOLNYM.ppt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3.gi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is.gov.pl/dep/?lang=pl&amp;dep=11&amp;id=43" TargetMode="External"/><Relationship Id="rId3" Type="http://schemas.openxmlformats.org/officeDocument/2006/relationships/image" Target="../media/image13.gif"/><Relationship Id="rId7" Type="http://schemas.openxmlformats.org/officeDocument/2006/relationships/hyperlink" Target="http://www.gis.gov.pl/dep/?lang=pl&amp;dep=11&amp;id=39" TargetMode="External"/><Relationship Id="rId12" Type="http://schemas.openxmlformats.org/officeDocument/2006/relationships/image" Target="../media/image2.png"/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is.gov.pl/ckfinder/userfiles/files/PZ/Materia%C5%82y%20PZ/OCENA%20WARUNK%C3%93W%20SANITARNYCH%20W%20PLAC%C3%93WKACH%20O%C5%9AWIATOWO-WYCHOWAWCZYCH%20W%202012.pdf" TargetMode="External"/><Relationship Id="rId11" Type="http://schemas.openxmlformats.org/officeDocument/2006/relationships/hyperlink" Target="http://www.kuratorium.krakow.pl/index?ac=111&amp;id=7022" TargetMode="External"/><Relationship Id="rId5" Type="http://schemas.openxmlformats.org/officeDocument/2006/relationships/hyperlink" Target="http://www.gis.gov.pl/dep/?lang=pl&amp;dep=11&amp;id=38" TargetMode="External"/><Relationship Id="rId10" Type="http://schemas.openxmlformats.org/officeDocument/2006/relationships/hyperlink" Target="http://www.ore.edu.pl/strona-ore/index.php?option=com_content&amp;view=article&amp;id=1797&amp;Itemid=1604" TargetMode="External"/><Relationship Id="rId4" Type="http://schemas.openxmlformats.org/officeDocument/2006/relationships/hyperlink" Target="http://isap.sejm.gov.pl/" TargetMode="External"/><Relationship Id="rId9" Type="http://schemas.openxmlformats.org/officeDocument/2006/relationships/hyperlink" Target="http://www.bezpiecznaszkola.men.gov.pl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1E2D">
            <a:alpha val="8392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Obraz 21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203848" y="1040958"/>
            <a:ext cx="2304256" cy="1905902"/>
          </a:xfrm>
          <a:prstGeom prst="ellipse">
            <a:avLst/>
          </a:prstGeom>
          <a:ln>
            <a:noFill/>
          </a:ln>
          <a:effectLst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sp>
        <p:nvSpPr>
          <p:cNvPr id="12" name="Title 3"/>
          <p:cNvSpPr txBox="1">
            <a:spLocks/>
          </p:cNvSpPr>
          <p:nvPr/>
        </p:nvSpPr>
        <p:spPr>
          <a:xfrm>
            <a:off x="611560" y="3501008"/>
            <a:ext cx="7315200" cy="1325496"/>
          </a:xfrm>
          <a:prstGeom prst="rect">
            <a:avLst/>
          </a:prstGeom>
          <a:noFill/>
          <a:ln>
            <a:noFill/>
          </a:ln>
        </p:spPr>
        <p:txBody>
          <a:bodyPr anchor="ctr"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/>
          <a:p>
            <a:pPr algn="ctr" fontAlgn="auto">
              <a:lnSpc>
                <a:spcPct val="87000"/>
              </a:lnSpc>
              <a:spcAft>
                <a:spcPts val="0"/>
              </a:spcAft>
              <a:defRPr lang="pl-PL"/>
            </a:pPr>
            <a:r>
              <a:rPr lang="pl-PL" sz="3200" b="1" dirty="0">
                <a:solidFill>
                  <a:schemeClr val="bg1"/>
                </a:solidFill>
                <a:latin typeface="+mn-lt"/>
                <a:cs typeface="+mn-cs"/>
              </a:rPr>
              <a:t>DZIAŁALNOŚĆ  INSPEKCJI SANITARNEJ           W ZAKRESIE NADZOROWANIA PLACÓWEK POBYTU DZIECI I MŁODZIEŻY</a:t>
            </a:r>
            <a:endParaRPr lang="pl-PL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6">
                <a:lumMod val="75000"/>
                <a:tint val="45000"/>
                <a:satMod val="400000"/>
              </a:schemeClr>
            </a:duotone>
            <a:lum/>
          </a:blip>
          <a:stretch>
            <a:fillRect/>
          </a:stretch>
        </p:blipFill>
        <p:spPr>
          <a:xfrm>
            <a:off x="0" y="0"/>
            <a:ext cx="4499991" cy="2924944"/>
          </a:xfrm>
          <a:prstGeom prst="rect">
            <a:avLst/>
          </a:prstGeom>
          <a:ln>
            <a:noFill/>
          </a:ln>
          <a:effectLst>
            <a:softEdge rad="63500"/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4326946" y="0"/>
            <a:ext cx="4817054" cy="29969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  <a:softEdge rad="63500"/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852738"/>
            <a:ext cx="7669213" cy="2297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62863" y="2819400"/>
            <a:ext cx="1460500" cy="2293938"/>
          </a:xfrm>
          <a:prstGeom prst="rect">
            <a:avLst/>
          </a:prstGeom>
          <a:blipFill dpi="0" rotWithShape="1">
            <a:blip r:embed="rId9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5089525"/>
            <a:ext cx="9144001" cy="1768475"/>
            <a:chOff x="0" y="5089818"/>
            <a:chExt cx="9144001" cy="1768182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grpSpPr>
        <p:pic>
          <p:nvPicPr>
            <p:cNvPr id="8202" name="Picture 10"/>
            <p:cNvPicPr>
              <a:picLocks/>
            </p:cNvPicPr>
            <p:nvPr/>
          </p:nvPicPr>
          <p:blipFill>
            <a:blip r:embed="rId10" cstate="print">
              <a:duotone>
                <a:prstClr val="black"/>
                <a:schemeClr val="accent3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24064" y="5089818"/>
              <a:ext cx="9098280" cy="1737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Rectangle 15"/>
            <p:cNvSpPr/>
            <p:nvPr/>
          </p:nvSpPr>
          <p:spPr>
            <a:xfrm>
              <a:off x="0" y="5181878"/>
              <a:ext cx="46038" cy="167612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875" y="2251875"/>
              <a:ext cx="68251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7963" y="5158070"/>
              <a:ext cx="46037" cy="16777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pl-PL"/>
            </a:p>
          </p:txBody>
        </p:sp>
      </p:grpSp>
      <p:sp>
        <p:nvSpPr>
          <p:cNvPr id="14" name="Title 3"/>
          <p:cNvSpPr txBox="1">
            <a:spLocks/>
          </p:cNvSpPr>
          <p:nvPr/>
        </p:nvSpPr>
        <p:spPr>
          <a:xfrm>
            <a:off x="539552" y="2852936"/>
            <a:ext cx="7315200" cy="1122115"/>
          </a:xfrm>
          <a:prstGeom prst="rect">
            <a:avLst/>
          </a:prstGeom>
          <a:noFill/>
          <a:ln>
            <a:noFill/>
          </a:ln>
        </p:spPr>
        <p:txBody>
          <a:bodyPr anchor="ctr"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pl-PL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lnSpc>
                <a:spcPct val="87000"/>
              </a:lnSpc>
              <a:spcAft>
                <a:spcPts val="0"/>
              </a:spcAft>
              <a:defRPr/>
            </a:pPr>
            <a:r>
              <a:rPr sz="5600" dirty="0"/>
              <a:t/>
            </a:r>
            <a:br>
              <a:rPr sz="5600" dirty="0"/>
            </a:br>
            <a:r>
              <a:rPr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HIGIENA DZIECI I MŁODZIEŻY </a:t>
            </a:r>
          </a:p>
        </p:txBody>
      </p:sp>
      <p:sp>
        <p:nvSpPr>
          <p:cNvPr id="15" name="Symbol zastępczy daty 1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C48F083-FAF0-45B5-8525-F32BEA565F0C}" type="datetime1">
              <a:rPr lang="en-US"/>
              <a:pPr>
                <a:defRPr/>
              </a:pPr>
              <a:t>10/10/2013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F9D2DF-A3B4-4DF1-B5A2-E21C8CAEDAA2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ODDZIAŁ EDUKACJI ZDROWOTNEJ I HIGIENY DZIECI I MŁODZIEŻY WSSE W KRAKOWIE</a:t>
            </a:r>
          </a:p>
        </p:txBody>
      </p:sp>
    </p:spTree>
    <p:custDataLst>
      <p:tags r:id="rId1"/>
    </p:custData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827584" y="188640"/>
            <a:ext cx="7776864" cy="523220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AKTY  PRAWNE</a:t>
            </a:r>
          </a:p>
        </p:txBody>
      </p:sp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395536" y="1124744"/>
            <a:ext cx="8135937" cy="3970318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  <a:defRPr/>
            </a:pPr>
            <a:r>
              <a:rPr lang="pl-PL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Arial" pitchFamily="34" charset="0"/>
              </a:rPr>
              <a:t>  BEZPIECZEŃSTWO I HIGIENA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342900" indent="-342900">
              <a:buFontTx/>
              <a:buAutoNum type="arabicPeriod" startAt="5"/>
              <a:defRPr/>
            </a:pPr>
            <a:r>
              <a:rPr lang="pl-PL" dirty="0">
                <a:solidFill>
                  <a:schemeClr val="bg1"/>
                </a:solidFill>
                <a:cs typeface="Arial" pitchFamily="34" charset="0"/>
              </a:rPr>
              <a:t>Ustawa </a:t>
            </a:r>
            <a:r>
              <a:rPr lang="pl-PL" i="1" dirty="0">
                <a:solidFill>
                  <a:schemeClr val="bg1"/>
                </a:solidFill>
                <a:cs typeface="Arial" pitchFamily="34" charset="0"/>
              </a:rPr>
              <a:t>o wspieraniu rodziny i systemie pieczy zastępczej  </a:t>
            </a:r>
            <a:r>
              <a:rPr lang="pl-PL" dirty="0">
                <a:solidFill>
                  <a:schemeClr val="bg1"/>
                </a:solidFill>
                <a:cs typeface="Arial" pitchFamily="34" charset="0"/>
              </a:rPr>
              <a:t>z dnia                         9 czerwca 2011 r.   </a:t>
            </a:r>
            <a:r>
              <a:rPr lang="pl-PL" sz="1600" dirty="0" smtClean="0">
                <a:solidFill>
                  <a:schemeClr val="bg1"/>
                </a:solidFill>
                <a:cs typeface="Arial" pitchFamily="34" charset="0"/>
              </a:rPr>
              <a:t>(</a:t>
            </a:r>
            <a:r>
              <a:rPr lang="pl-PL" sz="1600" dirty="0">
                <a:solidFill>
                  <a:schemeClr val="bg1"/>
                </a:solidFill>
                <a:cs typeface="Arial" pitchFamily="34" charset="0"/>
              </a:rPr>
              <a:t>Dz.U.2011, Nr 149, poz. 887 ze zm.)</a:t>
            </a:r>
          </a:p>
          <a:p>
            <a:pPr marL="342900" indent="-342900">
              <a:defRPr/>
            </a:pPr>
            <a:endParaRPr lang="pl-PL" sz="1600" dirty="0">
              <a:solidFill>
                <a:schemeClr val="bg1"/>
              </a:solidFill>
              <a:cs typeface="Arial" pitchFamily="34" charset="0"/>
            </a:endParaRPr>
          </a:p>
          <a:p>
            <a:pPr marL="342900" indent="-342900">
              <a:defRPr/>
            </a:pPr>
            <a:endParaRPr lang="pl-PL" sz="1600" dirty="0">
              <a:solidFill>
                <a:schemeClr val="bg1"/>
              </a:solidFill>
              <a:cs typeface="Arial" pitchFamily="34" charset="0"/>
            </a:endParaRPr>
          </a:p>
          <a:p>
            <a:pPr marL="342900" indent="-342900">
              <a:defRPr/>
            </a:pPr>
            <a:r>
              <a:rPr lang="pl-PL" dirty="0">
                <a:solidFill>
                  <a:schemeClr val="bg1"/>
                </a:solidFill>
              </a:rPr>
              <a:t>6.   Ustawa z dnia 13 września 1996 r. </a:t>
            </a:r>
            <a:r>
              <a:rPr lang="pl-PL" i="1" dirty="0">
                <a:solidFill>
                  <a:schemeClr val="bg1"/>
                </a:solidFill>
              </a:rPr>
              <a:t>o utrzymaniu czystości i porządku                 w gminach   </a:t>
            </a:r>
            <a:r>
              <a:rPr lang="pl-PL" dirty="0">
                <a:solidFill>
                  <a:schemeClr val="bg1"/>
                </a:solidFill>
              </a:rPr>
              <a:t>  </a:t>
            </a:r>
            <a:r>
              <a:rPr lang="pl-PL" sz="1600" dirty="0" smtClean="0">
                <a:solidFill>
                  <a:schemeClr val="bg1"/>
                </a:solidFill>
              </a:rPr>
              <a:t>(</a:t>
            </a:r>
            <a:r>
              <a:rPr lang="nn-NO" sz="1600" dirty="0" smtClean="0">
                <a:solidFill>
                  <a:schemeClr val="bg1"/>
                </a:solidFill>
              </a:rPr>
              <a:t>Dz.U. 2012 nr 0 poz. </a:t>
            </a:r>
            <a:r>
              <a:rPr lang="nn-NO" sz="1600" dirty="0" smtClean="0">
                <a:solidFill>
                  <a:schemeClr val="bg1"/>
                </a:solidFill>
              </a:rPr>
              <a:t>39</a:t>
            </a:r>
            <a:r>
              <a:rPr lang="pl-PL" sz="1600" dirty="0" smtClean="0">
                <a:solidFill>
                  <a:schemeClr val="bg1"/>
                </a:solidFill>
              </a:rPr>
              <a:t>1</a:t>
            </a:r>
            <a:r>
              <a:rPr lang="pl-PL" sz="1600" dirty="0" smtClean="0">
                <a:solidFill>
                  <a:schemeClr val="bg1"/>
                </a:solidFill>
              </a:rPr>
              <a:t>). </a:t>
            </a:r>
            <a:endParaRPr lang="pl-PL" sz="1600" dirty="0">
              <a:solidFill>
                <a:schemeClr val="bg1"/>
              </a:solidFill>
              <a:cs typeface="Arial" pitchFamily="34" charset="0"/>
            </a:endParaRP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342900" indent="-342900">
              <a:defRPr/>
            </a:pPr>
            <a:r>
              <a:rPr lang="pl-PL" dirty="0">
                <a:solidFill>
                  <a:schemeClr val="bg1"/>
                </a:solidFill>
              </a:rPr>
              <a:t>7.  Ustawa z dnia 14 czerwca 1960 r. </a:t>
            </a:r>
            <a:r>
              <a:rPr lang="pl-PL" i="1" dirty="0">
                <a:solidFill>
                  <a:schemeClr val="bg1"/>
                </a:solidFill>
              </a:rPr>
              <a:t>Kodeks postępowania administracyjnego</a:t>
            </a:r>
            <a:r>
              <a:rPr lang="pl-PL" dirty="0">
                <a:solidFill>
                  <a:schemeClr val="bg1"/>
                </a:solidFill>
              </a:rPr>
              <a:t>  (</a:t>
            </a:r>
            <a:r>
              <a:rPr lang="nn-NO" sz="1600" dirty="0">
                <a:solidFill>
                  <a:schemeClr val="bg1"/>
                </a:solidFill>
              </a:rPr>
              <a:t>Dz.U. </a:t>
            </a:r>
            <a:r>
              <a:rPr lang="pl-PL" sz="1600" dirty="0" smtClean="0">
                <a:solidFill>
                  <a:schemeClr val="bg1"/>
                </a:solidFill>
              </a:rPr>
              <a:t>2013 nr 0, poz. 267)</a:t>
            </a:r>
            <a:endParaRPr lang="pl-PL" sz="1600" dirty="0">
              <a:solidFill>
                <a:schemeClr val="bg1"/>
              </a:solidFill>
            </a:endParaRPr>
          </a:p>
          <a:p>
            <a:pPr marL="342900" indent="-342900">
              <a:buFontTx/>
              <a:buAutoNum type="arabicPeriod" startAt="5"/>
              <a:defRPr/>
            </a:pPr>
            <a:endParaRPr lang="pl-PL" sz="16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B839B6E-234A-4229-8C8E-933C823EC4C7}" type="datetime1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2A85F-902F-4C48-822A-4D938AA0D41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2484438" y="6356350"/>
            <a:ext cx="4175125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7" name="Obraz 6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23528" y="0"/>
            <a:ext cx="1035807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395536" y="188640"/>
            <a:ext cx="8280920" cy="523220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AKTY  PRAWNE</a:t>
            </a:r>
          </a:p>
        </p:txBody>
      </p:sp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395536" y="836712"/>
            <a:ext cx="8280920" cy="4924425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endParaRPr lang="pl-PL" sz="20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Tx/>
              <a:buBlip>
                <a:blip r:embed="rId3"/>
              </a:buBlip>
              <a:defRPr/>
            </a:pPr>
            <a:r>
              <a:rPr lang="pl-PL" sz="20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</a:t>
            </a:r>
            <a:r>
              <a:rPr lang="pl-PL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Arial" pitchFamily="34" charset="0"/>
              </a:rPr>
              <a:t>BEZPIECZEŃSTWO I HIGIENA</a:t>
            </a:r>
            <a:endParaRPr lang="pl-PL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342900" indent="-342900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8.   Rozporządzenie Ministra Pracy i Polityki Społecznej z dnia 25 marca 2011 r.                     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w sprawie wymagań lokalowych i sanitarnych dotyczących żłobków i klubów dziecięcych  </a:t>
            </a: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(Dz.U.2011, Nr 69, poz. 367 ) 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342900" indent="-342900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9.   Rozporządzenie Ministra Infrastruktury z dnia 12 kwietnia 2002 r.                                             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w sprawie warunków technicznych jakim powinny odpowiadać budynki                        i ich usytuowanie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</a:t>
            </a: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(Dz.U.2002, Nr 75, poz. 690 ze zm.) 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342900" indent="-342900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10.  Rozporządzenie Ministra Edukacji Narodowej i Sportu w z dnia 31 grudnia 2002 r.   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w sprawie bezpieczeństwa i higieny w publicznych i niepublicznych szkołach                i placówkach   </a:t>
            </a: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(Dz.U.2003, Nr 6, poz. 69 ze zm.) </a:t>
            </a:r>
          </a:p>
          <a:p>
            <a:pPr marL="342900" indent="-342900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342900" indent="-342900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11.  Rozporządzenie Ministra Gospodarki z dnia 5 kwietnia 2011 r. </a:t>
            </a:r>
          </a:p>
          <a:p>
            <a:pPr marL="342900" indent="-342900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w sprawie zasadniczych wymagań dla zabawek    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(</a:t>
            </a:r>
            <a:r>
              <a:rPr lang="nn-NO" sz="1600" dirty="0">
                <a:solidFill>
                  <a:schemeClr val="bg1"/>
                </a:solidFill>
                <a:latin typeface="+mn-lt"/>
              </a:rPr>
              <a:t>Dz.U. 2011 nr 83 poz. 454</a:t>
            </a:r>
            <a:r>
              <a:rPr lang="pl-PL" sz="1600" dirty="0">
                <a:solidFill>
                  <a:schemeClr val="bg1"/>
                </a:solidFill>
                <a:latin typeface="+mn-lt"/>
              </a:rPr>
              <a:t>)</a:t>
            </a:r>
            <a:endParaRPr lang="pl-PL" sz="16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2563639-816F-4001-B49D-A6327734A4C4}" type="datetime1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ADC85-D9BF-4E5C-8D3F-AE2328F6EB6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2411413" y="6356350"/>
            <a:ext cx="446405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7" name="Obraz 6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179512" y="0"/>
            <a:ext cx="1035807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611560" y="260648"/>
            <a:ext cx="8280920" cy="523220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AKTY  PRAWNE</a:t>
            </a:r>
          </a:p>
        </p:txBody>
      </p:sp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395536" y="1052736"/>
            <a:ext cx="8496944" cy="4924425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endParaRPr lang="pl-PL" sz="20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Tx/>
              <a:buBlip>
                <a:blip r:embed="rId3"/>
              </a:buBlip>
              <a:defRPr/>
            </a:pPr>
            <a:r>
              <a:rPr lang="pl-PL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Arial" pitchFamily="34" charset="0"/>
              </a:rPr>
              <a:t>  BEZPIECZEŃSTWO I HIGIENA</a:t>
            </a:r>
            <a:endParaRPr lang="pl-PL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12.   Rozporządzenie Ministra Nauki i Szkolnictwa Wyższego z dnia 5 lipca 2007 r.                         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w sprawie bezpieczeństwa i higieny pracy w uczelniach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</a:p>
          <a:p>
            <a:pPr>
              <a:defRPr/>
            </a:pP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   (Dz.U.2007, Nr 128, poz. 897) </a:t>
            </a:r>
          </a:p>
          <a:p>
            <a:pPr>
              <a:defRPr/>
            </a:pP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</a:p>
          <a:p>
            <a:pPr marL="342900" indent="-342900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13.  Rozporządzenie Ministra Edukacji Narodowej z dnia 31 sierpnia 2009 r.                                     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w sprawie rodzajów innych form wychowania przedszkolnego, warunków tworzenia organizowania tych form oraz sposobu ich działania                                                     </a:t>
            </a: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(Dz.U.2009, Nr 161, poz. 1080 ze zm.)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342900" indent="-342900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14.   Rozporządzenie Ministra Pracy i Polityki Społecznej </a:t>
            </a:r>
          </a:p>
          <a:p>
            <a:pPr marL="342900" indent="-342900">
              <a:defRPr/>
            </a:pP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  w sprawie instytucjonalnej pieczy zastępczej 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z dnia 22 grudnia 2011 r. </a:t>
            </a:r>
          </a:p>
          <a:p>
            <a:pPr marL="342900" indent="-342900">
              <a:defRPr/>
            </a:pP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  (Dz.U.2011, Nr 292, poz. 1720)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012E592-B9BB-49C9-8050-1BB875C3DC3B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E5138C-A9F4-46CC-95C4-FF83E2773C0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2627313" y="6356350"/>
            <a:ext cx="4176712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7" name="Obraz 6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95536" y="188640"/>
            <a:ext cx="1035807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683568" y="404664"/>
            <a:ext cx="8064896" cy="523220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AKTY  PRAWNE</a:t>
            </a:r>
          </a:p>
        </p:txBody>
      </p:sp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395536" y="1196752"/>
            <a:ext cx="8280920" cy="2185214"/>
          </a:xfrm>
          <a:prstGeom prst="rect">
            <a:avLst/>
          </a:prstGeom>
          <a:ln w="19050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endParaRPr lang="pl-PL" sz="20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Tx/>
              <a:buBlip>
                <a:blip r:embed="rId3"/>
              </a:buBlip>
              <a:defRPr/>
            </a:pPr>
            <a:r>
              <a:rPr lang="pl-PL" sz="20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</a:t>
            </a:r>
            <a:r>
              <a:rPr lang="pl-PL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Arial" pitchFamily="34" charset="0"/>
              </a:rPr>
              <a:t>PRACOWNIE KOMPUTEROWE</a:t>
            </a:r>
            <a:endParaRPr lang="pl-PL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000" b="1" dirty="0">
              <a:latin typeface="+mn-lt"/>
              <a:cs typeface="Arial" pitchFamily="34" charset="0"/>
            </a:endParaRPr>
          </a:p>
          <a:p>
            <a:pPr marL="457200" indent="-457200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15.   Rozporządzenie Ministra Pracy i Polityki Socjalnej z dnia 1 grudnia 1998 r. </a:t>
            </a:r>
          </a:p>
          <a:p>
            <a:pPr marL="457200" indent="-457200">
              <a:defRPr/>
            </a:pP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 w sprawie bezpieczeństwa i higieny pracy na stanowiskach wyposażonych                   w monitory ekranowe  </a:t>
            </a: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(Dz.U.1998, Nr 148, poz. 973)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 useBgFill="1">
        <p:nvSpPr>
          <p:cNvPr id="4" name="pole tekstowe 3"/>
          <p:cNvSpPr txBox="1"/>
          <p:nvPr/>
        </p:nvSpPr>
        <p:spPr>
          <a:xfrm>
            <a:off x="395536" y="3933056"/>
            <a:ext cx="8208912" cy="1969770"/>
          </a:xfrm>
          <a:prstGeom prst="rect">
            <a:avLst/>
          </a:prstGeom>
          <a:ln w="190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buFontTx/>
              <a:buBlip>
                <a:blip r:embed="rId4"/>
              </a:buBlip>
              <a:defRPr/>
            </a:pP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</a:t>
            </a:r>
            <a:r>
              <a:rPr lang="pl-PL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Arial" pitchFamily="34" charset="0"/>
              </a:rPr>
              <a:t>OPIEKA MEDYCZNA</a:t>
            </a:r>
            <a:endParaRPr lang="pl-PL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457200" indent="-457200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16.   Rozporządzenie Ministra Zdrowia z dnia 28 sierpnia 2009 r. </a:t>
            </a:r>
          </a:p>
          <a:p>
            <a:pPr marL="457200" indent="-457200">
              <a:defRPr/>
            </a:pP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 w sprawie organizacji profilaktycznej opieki zdrowotnej nad dziećmi                                 i młodzieżą  </a:t>
            </a: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(Dz.U.2009, Nr 139, poz. 1133)</a:t>
            </a: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DB16D7A-445D-465B-B7B7-F4233963B78C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1E991-812B-4AA5-A3DF-7E172697520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627313" y="6356350"/>
            <a:ext cx="4176712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5" cstate="print">
            <a:lum bright="-11000" contrast="-56000"/>
          </a:blip>
          <a:stretch>
            <a:fillRect/>
          </a:stretch>
        </p:blipFill>
        <p:spPr>
          <a:xfrm>
            <a:off x="395536" y="260648"/>
            <a:ext cx="1035807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683568" y="404664"/>
            <a:ext cx="8064896" cy="523220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AKTY  PRAWNE</a:t>
            </a:r>
          </a:p>
        </p:txBody>
      </p:sp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323528" y="1268760"/>
            <a:ext cx="8352928" cy="440120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endParaRPr lang="pl-PL" sz="20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Tx/>
              <a:buBlip>
                <a:blip r:embed="rId3"/>
              </a:buBlip>
              <a:defRPr/>
            </a:pP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 </a:t>
            </a:r>
            <a:r>
              <a:rPr lang="pl-PL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Arial" pitchFamily="34" charset="0"/>
              </a:rPr>
              <a:t>PRACOWNIE CHEMICZNE</a:t>
            </a:r>
            <a:endParaRPr lang="pl-PL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0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712788" indent="-444500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17.   Ustawa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o substancjach chemicznych i ich mieszaninach </a:t>
            </a:r>
          </a:p>
          <a:p>
            <a:pPr marL="712788" indent="-444500">
              <a:defRPr/>
            </a:pP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	</a:t>
            </a: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(Dz. U. z 2011r. Nr 63, poz. 322)</a:t>
            </a:r>
          </a:p>
          <a:p>
            <a:pPr marL="712788" indent="-444500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712788" indent="-444500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18.   Rozporządzenie (WE) nr 1907/2006 Parlamentu Europejskiego i Rady                                   z  dnia 18 grudnia 2006r.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w sprawie rejestracji, oceny, udzielania zezwoleń                       i stosowanych ograniczeń w zakresie chemikaliów (REACH)  i utworzenia Europejskiej Agencji Chemikaliów,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zmieniające dyrektywę 1999/45/WE oraz uchylające rozporządzenie Rady (EWG) nr 793/93 </a:t>
            </a:r>
          </a:p>
          <a:p>
            <a:pPr marL="712788" indent="-444500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	i rozporządzenie Komisji (WE) nr 1488/94, jak również dyrektywę Rady 76/769/EWG, 93/67/EWG, 93/105/WE i 2000/21/WE </a:t>
            </a:r>
          </a:p>
          <a:p>
            <a:pPr marL="712788" indent="-444500">
              <a:defRPr/>
            </a:pP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  (Dz. U. UE. L. 06.396.1 ze zm.)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DADA714-4676-468F-8345-712C1724AEAA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BC5C45-4C59-41FD-8005-92D0E20150A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2484438" y="6356350"/>
            <a:ext cx="4391025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7" name="Obraz 6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95536" y="260648"/>
            <a:ext cx="1035807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683568" y="404664"/>
            <a:ext cx="7992888" cy="523220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AKTY  PRAWNE</a:t>
            </a:r>
          </a:p>
        </p:txBody>
      </p:sp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539552" y="1340768"/>
            <a:ext cx="8135937" cy="4739759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endParaRPr lang="pl-PL" sz="20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Tx/>
              <a:buBlip>
                <a:blip r:embed="rId3"/>
              </a:buBlip>
              <a:defRPr/>
            </a:pP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</a:t>
            </a:r>
            <a:r>
              <a:rPr lang="pl-PL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Arial" pitchFamily="34" charset="0"/>
              </a:rPr>
              <a:t>WYPOCZYNEK  DZIECI I MŁODZIEŻY</a:t>
            </a:r>
            <a:endParaRPr lang="pl-PL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457200" indent="-457200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19.   Ustawa z dnia 29 sierpnia 1997r.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o usługach turystycznych </a:t>
            </a:r>
          </a:p>
          <a:p>
            <a:pPr marL="457200" indent="-457200">
              <a:defRPr/>
            </a:pP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	</a:t>
            </a: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(Dz.U.2004, Nr 223 poz. 2268 t. j. ze zm.)</a:t>
            </a:r>
          </a:p>
          <a:p>
            <a:pPr marL="457200" indent="-457200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457200" indent="-457200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20.    Rozporządzenie Ministra Edukacji Narodowej z dnia 21 stycznia 1997 r. </a:t>
            </a:r>
          </a:p>
          <a:p>
            <a:pPr marL="457200" indent="-457200">
              <a:defRPr/>
            </a:pP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	w sprawie warunków, jakie muszą spełniać organizatorzy wypoczynku dla dzieci   i młodzieży szkolnej, a także zasad jego organizowania i nadzorowania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</a:t>
            </a: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(Dz.U.1997, Nr 12, poz. 67 ze zm.)</a:t>
            </a:r>
          </a:p>
          <a:p>
            <a:pPr marL="457200" indent="-457200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457200" indent="-457200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21.    Rozporządzenie Rady Ministrów z dnia 6 maja 1997 r. </a:t>
            </a:r>
          </a:p>
          <a:p>
            <a:pPr marL="457200" indent="-457200">
              <a:defRPr/>
            </a:pP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	w sprawie określenia warunków bezpieczeństwa osób przebywających </a:t>
            </a:r>
          </a:p>
          <a:p>
            <a:pPr marL="457200" indent="-457200">
              <a:defRPr/>
            </a:pP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	w górach, pływających, kąpiących się i uprawiających sporty wodne                                    </a:t>
            </a: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(Dz.U.1997, nr 57 poz. 358 ze zm.)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BA97601-13B4-42D4-82B0-8749B369D1DA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24FECC-E2A5-480A-8291-1EDD2459746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2484438" y="6356350"/>
            <a:ext cx="4391025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7" name="Obraz 6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95536" y="260648"/>
            <a:ext cx="1035807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683568" y="404664"/>
            <a:ext cx="7992888" cy="523220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AKTY  PRAWNE</a:t>
            </a:r>
          </a:p>
        </p:txBody>
      </p:sp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467544" y="1412776"/>
            <a:ext cx="8135937" cy="397031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endParaRPr lang="pl-PL" sz="20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Tx/>
              <a:buBlip>
                <a:blip r:embed="rId3"/>
              </a:buBlip>
              <a:defRPr/>
            </a:pP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</a:t>
            </a:r>
            <a:r>
              <a:rPr lang="pl-PL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Arial" pitchFamily="34" charset="0"/>
              </a:rPr>
              <a:t>WYPOCZYNEK  DZIECI I MŁODZIEŻY</a:t>
            </a:r>
            <a:endParaRPr lang="pl-PL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0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22.    Rozporządzenie Ministra Zdrowia z dnia 8 kwietnia 2011 r. </a:t>
            </a:r>
          </a:p>
          <a:p>
            <a:pPr marL="457200" indent="-457200">
              <a:defRPr/>
            </a:pP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	w sprawie wymagań, jakim powinna odpowiadać woda w kąpieliskach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(Dz.U.2011, Nr 86, poz. 478)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457200" indent="-457200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23.    Instrukcja Głównego Inspektora Sanitarnego </a:t>
            </a:r>
          </a:p>
          <a:p>
            <a:pPr marL="457200" indent="-457200">
              <a:defRPr/>
            </a:pP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	w sprawie wymagań higieniczno – sanitarnych dla stacjonarnych obozów pod namiotami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z czerwca 2010 r. </a:t>
            </a:r>
          </a:p>
          <a:p>
            <a:pPr marL="457200" indent="-457200"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576146D-70C6-4EEB-96B3-DF5DE0AE670F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FFF71D-276C-42F5-8AA9-0C57B94280A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2627313" y="6356350"/>
            <a:ext cx="4321175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7" name="Obraz 6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95536" y="260648"/>
            <a:ext cx="1035807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467544" y="1700808"/>
            <a:ext cx="8135937" cy="387798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lvl="1">
              <a:buFontTx/>
              <a:buBlip>
                <a:blip r:embed="rId3"/>
              </a:buBlip>
              <a:defRPr/>
            </a:pPr>
            <a:r>
              <a:rPr lang="pl-PL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pl-PL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PRZEDMIOT  INSTRUKCJI</a:t>
            </a:r>
          </a:p>
          <a:p>
            <a:pPr lvl="1">
              <a:defRPr/>
            </a:pPr>
            <a:endParaRPr lang="pl-PL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 algn="ctr"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Przedmiotem instrukcji jest szczegółowy tryb postępowania podczas przeprowadzania kontroli w obszarze nadzoru </a:t>
            </a:r>
          </a:p>
          <a:p>
            <a:pPr lvl="1" algn="ctr"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nad warunkami higieniczno-sanitarnymi </a:t>
            </a:r>
          </a:p>
          <a:p>
            <a:pPr lvl="1" algn="ctr"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w placówkach oświatowo-wychowawczych, opiekuńczych, </a:t>
            </a:r>
          </a:p>
          <a:p>
            <a:pPr lvl="1" algn="ctr"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rekreacji  i wypoczynku oraz nadzoru nad higieną </a:t>
            </a:r>
          </a:p>
          <a:p>
            <a:pPr lvl="1" algn="ctr"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procesu nauczania</a:t>
            </a:r>
            <a:r>
              <a:rPr lang="pl-P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defRPr/>
            </a:pPr>
            <a:endParaRPr lang="pl-PL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l-PL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568" y="260648"/>
            <a:ext cx="7992888" cy="830997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INSTRUKCJA W OBSZARZE HIGIENY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 DZIECI I MŁODZIEŻY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EED34D5-956B-405B-8D28-D150745D7D27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4AE89-71DA-4C5A-8384-6D77AD8793E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195513" y="6356350"/>
            <a:ext cx="4392612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23528" y="188640"/>
            <a:ext cx="1224136" cy="9361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468313" y="1557338"/>
            <a:ext cx="8135937" cy="400109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Blip>
                <a:blip r:embed="rId3"/>
              </a:buBlip>
              <a:defRPr/>
            </a:pPr>
            <a:r>
              <a:rPr lang="pl-PL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ZAKRES  STOSOWANIA</a:t>
            </a:r>
          </a:p>
          <a:p>
            <a:pPr>
              <a:buFontTx/>
              <a:buBlip>
                <a:blip r:embed="rId4"/>
              </a:buBlip>
              <a:defRPr/>
            </a:pPr>
            <a:endParaRPr lang="pl-PL" sz="28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8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ctr"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Instrukcja jest stosowana przez wszystkich pracowników Państwowej Inspekcji Sanitarnej pionu Higieny Dzieci i Młodzieży podczas przeprowadzania kontroli w obiektach przeznaczonych na działalność </a:t>
            </a:r>
          </a:p>
          <a:p>
            <a:pPr algn="ctr"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oświatowo - wychowawczą, opiekuńczą, </a:t>
            </a:r>
          </a:p>
          <a:p>
            <a:pPr algn="ctr"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rekreacyjną i wypoczynkową dzieci i młodzieży.</a:t>
            </a:r>
          </a:p>
          <a:p>
            <a:pPr lvl="1">
              <a:defRPr/>
            </a:pPr>
            <a:endParaRPr lang="pl-PL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l-PL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568" y="260648"/>
            <a:ext cx="7992888" cy="830997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INSTRUKCJA W OBSZARZE HIGIENY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 DZIECI I MŁODZIEŻY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3F26622-4C0F-4409-B4BB-2DBCA509C6A9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524511-A811-44B7-8535-6E61AD9D704C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339975" y="6356350"/>
            <a:ext cx="4392613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5" cstate="print">
            <a:lum bright="-11000" contrast="-56000"/>
          </a:blip>
          <a:stretch>
            <a:fillRect/>
          </a:stretch>
        </p:blipFill>
        <p:spPr>
          <a:xfrm>
            <a:off x="323528" y="188640"/>
            <a:ext cx="1224136" cy="9361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468313" y="1557338"/>
            <a:ext cx="8135937" cy="387798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Blip>
                <a:blip r:embed="rId3"/>
              </a:buBlip>
              <a:defRPr/>
            </a:pPr>
            <a:r>
              <a:rPr lang="pl-PL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ODPOWIEDZIALNOŚĆ</a:t>
            </a:r>
          </a:p>
          <a:p>
            <a:pPr>
              <a:defRPr/>
            </a:pPr>
            <a:endParaRPr lang="pl-PL" sz="28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8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ctr"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Za przeprowadzenie czynności kontrolnych odpowiada pracownik upoważniony przez właściwego państwowego inspektora sanitarnego                    do wykonywania czynności kontrolnych. </a:t>
            </a:r>
          </a:p>
          <a:p>
            <a:pPr algn="ctr"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Za wdrożenie i nadzór nad stosowaniem instrukcji odpowiadają kierownicy/ upoważnieni pracownicy komórek organizacyjnych                                                pionu Higieny Dzieci i Młodzieży.</a:t>
            </a:r>
          </a:p>
          <a:p>
            <a:pPr>
              <a:defRPr/>
            </a:pPr>
            <a:endParaRPr lang="pl-PL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568" y="260648"/>
            <a:ext cx="7992888" cy="830997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INSTRUKCJA W OBSZARZE HIGIENY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 DZIECI I MŁODZIEŻY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B925F98-8802-43E1-9261-12B73754DDDB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DCA9D5-5D05-4827-BBC7-B5A7DD68BB5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484438" y="6356350"/>
            <a:ext cx="4391025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23528" y="188640"/>
            <a:ext cx="1224136" cy="9361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/>
          <p:cNvGraphicFramePr/>
          <p:nvPr/>
        </p:nvGraphicFramePr>
        <p:xfrm>
          <a:off x="381000" y="1397000"/>
          <a:ext cx="8458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539552" y="332656"/>
            <a:ext cx="8136904" cy="369332"/>
          </a:xfrm>
          <a:prstGeom prst="rect">
            <a:avLst/>
          </a:prstGeom>
          <a:noFill/>
          <a:ln w="25400" cmpd="dbl"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PION  HIGIENY DZIECI I MŁODZIEŻY PAŃSTWOWEJ INSPEKCJI SANITARNEJ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E8B60B8-A5B3-4574-8870-6BA89E9B9361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2F7A6E-FF61-4156-8D04-C977308A792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195513" y="6356350"/>
            <a:ext cx="4824412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</a:t>
            </a:r>
          </a:p>
          <a:p>
            <a:pPr>
              <a:defRPr/>
            </a:pPr>
            <a:r>
              <a:rPr lang="pl-PL" dirty="0"/>
              <a:t>WSSE W KRAKOWIE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>
                                            <p:graphicEl>
                                              <a:dgm id="{ACBF4AF3-FAB8-444C-81AB-52C89640E2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graphicEl>
                                              <a:dgm id="{C43EB61A-2E04-409F-8F87-79F190ED3C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9" dur="1000"/>
                                        <p:tgtEl>
                                          <p:spTgt spid="11">
                                            <p:graphicEl>
                                              <a:dgm id="{2572025E-E8B8-4F94-94D0-DC22D7F762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graphicEl>
                                              <a:dgm id="{BF646D7A-C7D0-4489-A68F-61F32B7DB0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1000"/>
                                        <p:tgtEl>
                                          <p:spTgt spid="11">
                                            <p:graphicEl>
                                              <a:dgm id="{E4B0666F-2CF1-4C21-A251-46E6EBFF7C1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graphicEl>
                                              <a:dgm id="{41BC1ABA-1F87-4B1E-94EC-41724CD126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9" dur="1000"/>
                                        <p:tgtEl>
                                          <p:spTgt spid="11">
                                            <p:graphicEl>
                                              <a:dgm id="{5284ED54-4761-44DA-8086-D5FD397A1C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>
                                            <p:graphicEl>
                                              <a:dgm id="{D88C7409-AB93-4FE3-A61D-F51EE8A4B0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1000"/>
                                        <p:tgtEl>
                                          <p:spTgt spid="11">
                                            <p:graphicEl>
                                              <a:dgm id="{87B5BDBA-3C7A-41F1-8C33-F13937A84B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83568" y="260648"/>
            <a:ext cx="7992888" cy="400110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/>
              <a:t>TYPY PLACÓWEK  POBYTU DZIECI I MŁODZIEŻY</a:t>
            </a:r>
            <a:endParaRPr lang="pl-PL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B925F98-8802-43E1-9261-12B73754DDDB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D44993-BEF7-442E-A49C-4DEF08AA661F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484438" y="6356350"/>
            <a:ext cx="4391025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3" cstate="print">
            <a:lum bright="-11000" contrast="-56000"/>
          </a:blip>
          <a:stretch>
            <a:fillRect/>
          </a:stretch>
        </p:blipFill>
        <p:spPr>
          <a:xfrm>
            <a:off x="539552" y="188640"/>
            <a:ext cx="1008112" cy="770909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251520" y="980730"/>
          <a:ext cx="8568952" cy="525941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568952"/>
              </a:tblGrid>
              <a:tr h="278642">
                <a:tc>
                  <a:txBody>
                    <a:bodyPr/>
                    <a:lstStyle/>
                    <a:p>
                      <a:pPr algn="l" fontAlgn="ctr">
                        <a:buFont typeface="Arial" pitchFamily="34" charset="0"/>
                        <a:buChar char="•"/>
                      </a:pPr>
                      <a:r>
                        <a:rPr lang="pl-PL" sz="1800" b="1" u="none" strike="noStrike" dirty="0" smtClean="0">
                          <a:solidFill>
                            <a:schemeClr val="bg1"/>
                          </a:solidFill>
                        </a:rPr>
                        <a:t>  Przedszkola </a:t>
                      </a:r>
                      <a:r>
                        <a:rPr lang="pl-PL" sz="1800" b="1" u="none" strike="noStrike" dirty="0">
                          <a:solidFill>
                            <a:schemeClr val="bg1"/>
                          </a:solidFill>
                        </a:rPr>
                        <a:t>i żłobki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95" marR="4795" marT="479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78642">
                <a:tc>
                  <a:txBody>
                    <a:bodyPr/>
                    <a:lstStyle/>
                    <a:p>
                      <a:pPr algn="l" fontAlgn="ctr">
                        <a:buFont typeface="Arial" pitchFamily="34" charset="0"/>
                        <a:buChar char="•"/>
                      </a:pPr>
                      <a:r>
                        <a:rPr lang="pl-PL" sz="1800" u="none" strike="noStrike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pl-PL" sz="1800" b="1" u="none" strike="noStrike" dirty="0" smtClean="0">
                          <a:solidFill>
                            <a:schemeClr val="bg1"/>
                          </a:solidFill>
                        </a:rPr>
                        <a:t>Zespoły </a:t>
                      </a:r>
                      <a:r>
                        <a:rPr lang="pl-PL" sz="1800" b="1" u="none" strike="noStrike" dirty="0">
                          <a:solidFill>
                            <a:schemeClr val="bg1"/>
                          </a:solidFill>
                        </a:rPr>
                        <a:t>szkolno-przedszkolne </a:t>
                      </a:r>
                      <a:r>
                        <a:rPr lang="pl-PL" sz="1800" b="1" u="none" strike="noStrike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l-PL" sz="1600" i="1" u="none" strike="noStrike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pl-PL" sz="1600" i="1" u="none" strike="noStrike" dirty="0">
                          <a:solidFill>
                            <a:schemeClr val="bg1"/>
                          </a:solidFill>
                        </a:rPr>
                        <a:t>szkoła podstawowa, </a:t>
                      </a:r>
                      <a:r>
                        <a:rPr lang="pl-PL" sz="1600" i="1" u="none" strike="noStrike" dirty="0" smtClean="0">
                          <a:solidFill>
                            <a:schemeClr val="bg1"/>
                          </a:solidFill>
                        </a:rPr>
                        <a:t>gimnazjum</a:t>
                      </a:r>
                      <a:r>
                        <a:rPr lang="pl-PL" sz="1600" i="1" u="none" strike="noStrike" dirty="0">
                          <a:solidFill>
                            <a:schemeClr val="bg1"/>
                          </a:solidFill>
                        </a:rPr>
                        <a:t>, przedszkole)</a:t>
                      </a:r>
                      <a:endParaRPr lang="pl-PL" sz="1600" b="1" i="1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95" marR="4795" marT="479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551910">
                <a:tc>
                  <a:txBody>
                    <a:bodyPr/>
                    <a:lstStyle/>
                    <a:p>
                      <a:pPr algn="l" fontAlgn="ctr">
                        <a:buFont typeface="Arial" pitchFamily="34" charset="0"/>
                        <a:buChar char="•"/>
                      </a:pPr>
                      <a:r>
                        <a:rPr lang="pl-PL" sz="1800" u="none" strike="noStrike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pl-PL" sz="1800" b="1" u="none" strike="noStrike" dirty="0" smtClean="0">
                          <a:solidFill>
                            <a:schemeClr val="bg1"/>
                          </a:solidFill>
                        </a:rPr>
                        <a:t>Szkoły </a:t>
                      </a:r>
                      <a:r>
                        <a:rPr lang="pl-PL" sz="1800" b="1" u="none" strike="noStrike" dirty="0">
                          <a:solidFill>
                            <a:schemeClr val="bg1"/>
                          </a:solidFill>
                        </a:rPr>
                        <a:t>funkcjonujące samodzielnie</a:t>
                      </a:r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l-PL" sz="1600" i="1" u="none" strike="noStrike" dirty="0">
                          <a:solidFill>
                            <a:schemeClr val="bg1"/>
                          </a:solidFill>
                        </a:rPr>
                        <a:t>(szkoła podstawowa, gimnazjum, szkoła ponadgimnazjalna, </a:t>
                      </a:r>
                      <a:r>
                        <a:rPr lang="pl-PL" sz="1600" i="1" u="none" strike="noStrike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</a:p>
                    <a:p>
                      <a:pPr algn="l" fontAlgn="ctr">
                        <a:buFont typeface="Arial" pitchFamily="34" charset="0"/>
                        <a:buNone/>
                      </a:pPr>
                      <a:r>
                        <a:rPr lang="pl-PL" sz="1600" i="1" u="none" strike="noStrike" dirty="0" smtClean="0">
                          <a:solidFill>
                            <a:schemeClr val="bg1"/>
                          </a:solidFill>
                        </a:rPr>
                        <a:t>    szkoła </a:t>
                      </a:r>
                      <a:r>
                        <a:rPr lang="pl-PL" sz="1600" i="1" u="none" strike="noStrike" dirty="0">
                          <a:solidFill>
                            <a:schemeClr val="bg1"/>
                          </a:solidFill>
                        </a:rPr>
                        <a:t>specjalna)</a:t>
                      </a:r>
                      <a:endParaRPr lang="pl-PL" sz="1600" b="1" i="1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95" marR="4795" marT="479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551910">
                <a:tc>
                  <a:txBody>
                    <a:bodyPr/>
                    <a:lstStyle/>
                    <a:p>
                      <a:pPr algn="l" fontAlgn="ctr">
                        <a:buFont typeface="Arial" pitchFamily="34" charset="0"/>
                        <a:buChar char="•"/>
                      </a:pPr>
                      <a:r>
                        <a:rPr lang="pl-PL" sz="1800" u="none" strike="noStrike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pl-PL" sz="1800" b="1" u="none" strike="noStrike" dirty="0" smtClean="0">
                          <a:solidFill>
                            <a:schemeClr val="bg1"/>
                          </a:solidFill>
                        </a:rPr>
                        <a:t>Zespoły </a:t>
                      </a:r>
                      <a:r>
                        <a:rPr lang="pl-PL" sz="1800" b="1" u="none" strike="noStrike" dirty="0">
                          <a:solidFill>
                            <a:schemeClr val="bg1"/>
                          </a:solidFill>
                        </a:rPr>
                        <a:t>szkół </a:t>
                      </a:r>
                      <a:r>
                        <a:rPr lang="pl-PL" sz="1800" b="1" u="none" strike="noStrike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l-PL" sz="1600" u="none" strike="noStrike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pl-PL" sz="1600" u="none" strike="noStrike" dirty="0">
                          <a:solidFill>
                            <a:schemeClr val="bg1"/>
                          </a:solidFill>
                        </a:rPr>
                        <a:t>szkoła podstawowa, gimnazjum, szkoła ponadgimnazjalna, internat, warsztaty)</a:t>
                      </a:r>
                      <a:endParaRPr lang="pl-PL" sz="16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95" marR="4795" marT="479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551910">
                <a:tc>
                  <a:txBody>
                    <a:bodyPr/>
                    <a:lstStyle/>
                    <a:p>
                      <a:pPr algn="l" fontAlgn="ctr">
                        <a:buFont typeface="Arial" pitchFamily="34" charset="0"/>
                        <a:buChar char="•"/>
                      </a:pPr>
                      <a:r>
                        <a:rPr lang="pl-PL" sz="1800" u="none" strike="noStrike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pl-PL" sz="1800" b="1" u="none" strike="noStrike" dirty="0" smtClean="0">
                          <a:solidFill>
                            <a:schemeClr val="bg1"/>
                          </a:solidFill>
                        </a:rPr>
                        <a:t>Placówki </a:t>
                      </a:r>
                      <a:r>
                        <a:rPr lang="pl-PL" sz="1800" b="1" u="none" strike="noStrike" dirty="0">
                          <a:solidFill>
                            <a:schemeClr val="bg1"/>
                          </a:solidFill>
                        </a:rPr>
                        <a:t>kształcenia ustawicznego </a:t>
                      </a:r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pl-PL" sz="1600" i="1" u="none" strike="noStrike" dirty="0">
                          <a:solidFill>
                            <a:schemeClr val="bg1"/>
                          </a:solidFill>
                        </a:rPr>
                        <a:t>centrum szkolenia zawodowego, warsztaty międzyszkolne)</a:t>
                      </a:r>
                      <a:endParaRPr lang="pl-PL" sz="1600" b="1" i="1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95" marR="4795" marT="479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551910">
                <a:tc>
                  <a:txBody>
                    <a:bodyPr/>
                    <a:lstStyle/>
                    <a:p>
                      <a:pPr algn="l" fontAlgn="ctr">
                        <a:buFont typeface="Arial" pitchFamily="34" charset="0"/>
                        <a:buChar char="•"/>
                      </a:pPr>
                      <a:r>
                        <a:rPr lang="pl-PL" sz="1800" u="none" strike="noStrike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pl-PL" sz="1800" b="1" u="none" strike="noStrike" dirty="0" smtClean="0">
                          <a:solidFill>
                            <a:schemeClr val="bg1"/>
                          </a:solidFill>
                        </a:rPr>
                        <a:t>Placówki </a:t>
                      </a:r>
                      <a:r>
                        <a:rPr lang="pl-PL" sz="1800" b="1" u="none" strike="noStrike" dirty="0">
                          <a:solidFill>
                            <a:schemeClr val="bg1"/>
                          </a:solidFill>
                        </a:rPr>
                        <a:t>z pobytem całodobowym </a:t>
                      </a:r>
                      <a:r>
                        <a:rPr lang="pl-PL" sz="1600" i="1" u="none" strike="noStrike" dirty="0">
                          <a:solidFill>
                            <a:schemeClr val="bg1"/>
                          </a:solidFill>
                        </a:rPr>
                        <a:t>(młodzieżowy ośrodek wychowawczy, dom dziecka, bursa, </a:t>
                      </a:r>
                      <a:endParaRPr lang="pl-PL" sz="1600" i="1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 fontAlgn="ctr">
                        <a:buFont typeface="Arial" pitchFamily="34" charset="0"/>
                        <a:buNone/>
                      </a:pPr>
                      <a:r>
                        <a:rPr lang="pl-PL" sz="1600" i="1" u="none" strike="noStrike" dirty="0" smtClean="0">
                          <a:solidFill>
                            <a:schemeClr val="bg1"/>
                          </a:solidFill>
                        </a:rPr>
                        <a:t>    internat</a:t>
                      </a:r>
                      <a:r>
                        <a:rPr lang="pl-PL" sz="1600" i="1" u="none" strike="noStrike" dirty="0">
                          <a:solidFill>
                            <a:schemeClr val="bg1"/>
                          </a:solidFill>
                        </a:rPr>
                        <a:t>, młodzieżowy ośrodek </a:t>
                      </a:r>
                      <a:r>
                        <a:rPr lang="pl-PL" sz="1600" i="1" u="none" strike="noStrike" dirty="0" smtClean="0">
                          <a:solidFill>
                            <a:schemeClr val="bg1"/>
                          </a:solidFill>
                        </a:rPr>
                        <a:t>socjoterapii)</a:t>
                      </a:r>
                      <a:endParaRPr lang="pl-PL" sz="1600" b="1" i="1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95" marR="4795" marT="479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825179">
                <a:tc>
                  <a:txBody>
                    <a:bodyPr/>
                    <a:lstStyle/>
                    <a:p>
                      <a:pPr algn="l" fontAlgn="ctr">
                        <a:buFont typeface="Arial" pitchFamily="34" charset="0"/>
                        <a:buChar char="•"/>
                      </a:pPr>
                      <a:r>
                        <a:rPr lang="pl-PL" sz="1800" u="none" strike="noStrike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pl-PL" sz="1800" b="1" u="none" strike="noStrike" dirty="0" smtClean="0">
                          <a:solidFill>
                            <a:schemeClr val="bg1"/>
                          </a:solidFill>
                        </a:rPr>
                        <a:t>Placówki </a:t>
                      </a:r>
                      <a:r>
                        <a:rPr lang="pl-PL" sz="1800" b="1" u="none" strike="noStrike" dirty="0">
                          <a:solidFill>
                            <a:schemeClr val="bg1"/>
                          </a:solidFill>
                        </a:rPr>
                        <a:t>opiekuńczo-wychowawcze </a:t>
                      </a:r>
                      <a:r>
                        <a:rPr lang="pl-PL" sz="1600" i="1" u="none" strike="noStrike" dirty="0">
                          <a:solidFill>
                            <a:schemeClr val="bg1"/>
                          </a:solidFill>
                        </a:rPr>
                        <a:t>(wsparcia dziennego, ognisko wychowawcze, świetlica </a:t>
                      </a:r>
                      <a:endParaRPr lang="pl-PL" sz="1600" i="1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 fontAlgn="ctr">
                        <a:buFont typeface="Arial" pitchFamily="34" charset="0"/>
                        <a:buNone/>
                      </a:pPr>
                      <a:r>
                        <a:rPr lang="pl-PL" sz="1600" i="1" u="none" strike="noStrike" baseline="0" dirty="0" smtClean="0">
                          <a:solidFill>
                            <a:schemeClr val="bg1"/>
                          </a:solidFill>
                        </a:rPr>
                        <a:t>    </a:t>
                      </a:r>
                      <a:r>
                        <a:rPr lang="pl-PL" sz="1600" i="1" u="none" strike="noStrike" dirty="0" smtClean="0">
                          <a:solidFill>
                            <a:schemeClr val="bg1"/>
                          </a:solidFill>
                        </a:rPr>
                        <a:t>środowiskowa</a:t>
                      </a:r>
                      <a:r>
                        <a:rPr lang="pl-PL" sz="1600" i="1" u="none" strike="noStrike" dirty="0">
                          <a:solidFill>
                            <a:schemeClr val="bg1"/>
                          </a:solidFill>
                        </a:rPr>
                        <a:t>, placówka terapii pedagogicznej, psychologicznej, rehabilitacji)</a:t>
                      </a:r>
                      <a:endParaRPr lang="pl-PL" sz="1600" b="1" i="1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95" marR="4795" marT="479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78642">
                <a:tc>
                  <a:txBody>
                    <a:bodyPr/>
                    <a:lstStyle/>
                    <a:p>
                      <a:pPr algn="l" fontAlgn="ctr">
                        <a:buFont typeface="Arial" pitchFamily="34" charset="0"/>
                        <a:buChar char="•"/>
                      </a:pPr>
                      <a:r>
                        <a:rPr lang="pl-PL" sz="1800" u="none" strike="noStrike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pl-PL" sz="1800" b="1" u="none" strike="noStrike" dirty="0" smtClean="0">
                          <a:solidFill>
                            <a:schemeClr val="bg1"/>
                          </a:solidFill>
                        </a:rPr>
                        <a:t>Placówki </a:t>
                      </a:r>
                      <a:r>
                        <a:rPr lang="pl-PL" sz="1800" b="1" u="none" strike="noStrike" dirty="0">
                          <a:solidFill>
                            <a:schemeClr val="bg1"/>
                          </a:solidFill>
                        </a:rPr>
                        <a:t>rekreacyjne </a:t>
                      </a:r>
                      <a:r>
                        <a:rPr lang="pl-PL" sz="1600" i="1" u="none" strike="noStrike" dirty="0">
                          <a:solidFill>
                            <a:schemeClr val="bg1"/>
                          </a:solidFill>
                        </a:rPr>
                        <a:t>(dom wczasów dziecięcych, schronisko młodzieżowe)</a:t>
                      </a:r>
                      <a:endParaRPr lang="pl-PL" sz="1600" b="1" i="1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95" marR="4795" marT="479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551910">
                <a:tc>
                  <a:txBody>
                    <a:bodyPr/>
                    <a:lstStyle/>
                    <a:p>
                      <a:pPr algn="l" fontAlgn="ctr">
                        <a:buFont typeface="Arial" pitchFamily="34" charset="0"/>
                        <a:buChar char="•"/>
                      </a:pPr>
                      <a:r>
                        <a:rPr lang="pl-PL" sz="1800" u="none" strike="noStrike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pl-PL" sz="1800" b="1" u="none" strike="noStrike" dirty="0" smtClean="0">
                          <a:solidFill>
                            <a:schemeClr val="bg1"/>
                          </a:solidFill>
                        </a:rPr>
                        <a:t>Placówki </a:t>
                      </a:r>
                      <a:r>
                        <a:rPr lang="pl-PL" sz="1800" b="1" u="none" strike="noStrike" dirty="0">
                          <a:solidFill>
                            <a:schemeClr val="bg1"/>
                          </a:solidFill>
                        </a:rPr>
                        <a:t>wychowania pozaszkolnego </a:t>
                      </a:r>
                      <a:r>
                        <a:rPr lang="pl-PL" sz="1800" u="none" strike="noStrike" dirty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pl-PL" sz="1600" i="1" u="none" strike="noStrike" dirty="0">
                          <a:solidFill>
                            <a:schemeClr val="bg1"/>
                          </a:solidFill>
                        </a:rPr>
                        <a:t>dom kultury, pałac młodzieży, świetlica, poradnia </a:t>
                      </a:r>
                      <a:endParaRPr lang="pl-PL" sz="1600" i="1" u="none" strike="noStrike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 fontAlgn="ctr">
                        <a:buFont typeface="Arial" pitchFamily="34" charset="0"/>
                        <a:buNone/>
                      </a:pPr>
                      <a:r>
                        <a:rPr lang="pl-PL" sz="1600" i="1" u="none" strike="noStrike" dirty="0" smtClean="0">
                          <a:solidFill>
                            <a:schemeClr val="bg1"/>
                          </a:solidFill>
                        </a:rPr>
                        <a:t>   psychologiczno-pedagogiczna</a:t>
                      </a:r>
                      <a:r>
                        <a:rPr lang="pl-PL" sz="1600" i="1" u="none" strike="noStrike" dirty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pl-PL" sz="1600" b="1" i="1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95" marR="4795" marT="479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78642">
                <a:tc>
                  <a:txBody>
                    <a:bodyPr/>
                    <a:lstStyle/>
                    <a:p>
                      <a:pPr algn="l" fontAlgn="ctr">
                        <a:buFont typeface="Arial" pitchFamily="34" charset="0"/>
                        <a:buChar char="•"/>
                      </a:pPr>
                      <a:r>
                        <a:rPr lang="pl-PL" sz="1800" u="none" strike="noStrike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pl-PL" sz="1800" b="1" u="none" strike="noStrike" dirty="0" smtClean="0">
                          <a:solidFill>
                            <a:schemeClr val="bg1"/>
                          </a:solidFill>
                        </a:rPr>
                        <a:t>Szkoły </a:t>
                      </a:r>
                      <a:r>
                        <a:rPr lang="pl-PL" sz="1800" b="1" u="none" strike="noStrike" dirty="0">
                          <a:solidFill>
                            <a:schemeClr val="bg1"/>
                          </a:solidFill>
                        </a:rPr>
                        <a:t>policealne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95" marR="4795" marT="479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78642">
                <a:tc>
                  <a:txBody>
                    <a:bodyPr/>
                    <a:lstStyle/>
                    <a:p>
                      <a:pPr algn="l" fontAlgn="ctr">
                        <a:buFont typeface="Arial" pitchFamily="34" charset="0"/>
                        <a:buChar char="•"/>
                      </a:pPr>
                      <a:r>
                        <a:rPr lang="pl-PL" sz="1800" u="none" strike="noStrike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pl-PL" sz="1800" b="1" u="none" strike="noStrike" dirty="0" smtClean="0">
                          <a:solidFill>
                            <a:schemeClr val="bg1"/>
                          </a:solidFill>
                        </a:rPr>
                        <a:t>Uczelnie </a:t>
                      </a:r>
                      <a:r>
                        <a:rPr lang="pl-PL" sz="1800" b="1" u="none" strike="noStrike" dirty="0">
                          <a:solidFill>
                            <a:schemeClr val="bg1"/>
                          </a:solidFill>
                        </a:rPr>
                        <a:t>wyższe w tym obiekty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95" marR="4795" marT="479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  <a:tr h="278642">
                <a:tc>
                  <a:txBody>
                    <a:bodyPr/>
                    <a:lstStyle/>
                    <a:p>
                      <a:pPr algn="l" fontAlgn="ctr">
                        <a:buFont typeface="Arial" pitchFamily="34" charset="0"/>
                        <a:buChar char="•"/>
                      </a:pPr>
                      <a:r>
                        <a:rPr lang="pl-PL" sz="1800" u="none" strike="noStrike" dirty="0" smtClean="0">
                          <a:solidFill>
                            <a:schemeClr val="bg1"/>
                          </a:solidFill>
                        </a:rPr>
                        <a:t>  </a:t>
                      </a:r>
                      <a:r>
                        <a:rPr lang="pl-PL" sz="1800" b="1" u="none" strike="noStrike" dirty="0" smtClean="0">
                          <a:solidFill>
                            <a:schemeClr val="bg1"/>
                          </a:solidFill>
                        </a:rPr>
                        <a:t>Domy </a:t>
                      </a:r>
                      <a:r>
                        <a:rPr lang="pl-PL" sz="1800" b="1" u="none" strike="noStrike" dirty="0">
                          <a:solidFill>
                            <a:schemeClr val="bg1"/>
                          </a:solidFill>
                        </a:rPr>
                        <a:t>studenckie</a:t>
                      </a:r>
                      <a:endParaRPr lang="pl-PL" sz="18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4795" marR="4795" marT="479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cell3D prstMaterial="dkEdge">
                      <a:bevel w="77470" h="12700" prst="softRound"/>
                      <a:lightRig rig="flood" dir="t"/>
                    </a:cell3D>
                    <a:solidFill>
                      <a:schemeClr val="tx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468313" y="1557338"/>
            <a:ext cx="8135937" cy="397031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Blip>
                <a:blip r:embed="rId3"/>
              </a:buBlip>
              <a:defRPr/>
            </a:pPr>
            <a:r>
              <a:rPr lang="pl-PL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pl-PL" sz="28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DEFINICJE</a:t>
            </a:r>
            <a:endParaRPr lang="pl-PL" sz="28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definicje placówek oświatowo – wychowawczych są zgodne z definicjami zawartymi w objaśnieniach do formularza statystyki publicznej – Mz-53. </a:t>
            </a:r>
          </a:p>
          <a:p>
            <a:pPr algn="just"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pl-PL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Domy dziecka</a:t>
            </a:r>
            <a:r>
              <a:rPr lang="pl-PL" sz="2400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endParaRPr lang="pl-PL" sz="2400" dirty="0"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to placówki opiekuńczo-wychowawcze przeznaczone dla dzieci i młodzieży, pozbawionych stale lub okresowo opieki własnej rodziny. Zapewniają dziecku opiekę całodobową i wychowanie oraz zaspokojenie jego niezbędnych potrzeb. </a:t>
            </a:r>
          </a:p>
          <a:p>
            <a:pPr>
              <a:defRPr/>
            </a:pPr>
            <a:endParaRPr lang="pl-PL" sz="28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568" y="260648"/>
            <a:ext cx="7920880" cy="830997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INSTRUKCJA W OBSZARZE HIGIENY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 DZIECI I MŁODZIEŻY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C5DCCE0-1DC0-4334-9BCF-F3EA7F288C0E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AFC3F-2FEA-488F-924E-6B8DDD5EF9F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268538" y="6356350"/>
            <a:ext cx="446405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23528" y="188640"/>
            <a:ext cx="1224136" cy="9361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468313" y="1557338"/>
            <a:ext cx="8135937" cy="4062412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Placówki opiekuńczo-wychowawcze </a:t>
            </a:r>
          </a:p>
          <a:p>
            <a:pPr>
              <a:defRPr/>
            </a:pPr>
            <a:endParaRPr lang="pl-PL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pl-PL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to placówki całodobowe, prowadzące działalność w ciągu całego roku kalendarzowego, w których nie są przewidziane ferie szkolne, przeznaczone dla dzieci  i młodzieży niedostosowanych społecznie, wymagających stosowania specjalnej organizacji nauki, metod pracy, wychowania                          i resocjalizacji (placówki resocjalizacyjno-wychowawcze) oraz dla dzieci                   i młodzieży z upośledzeniem umysłowym w stopniu lekkim (placówki resocjalizacyjno-rewalidacyjne) działające na podstawie ustawy o pomocy społecznej. </a:t>
            </a:r>
          </a:p>
          <a:p>
            <a:pPr>
              <a:defRPr/>
            </a:pPr>
            <a:endParaRPr lang="pl-PL" sz="28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568" y="260648"/>
            <a:ext cx="7992888" cy="830997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INSTRUKCJA W OBSZARZE HIGIENY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 DZIECI I MŁODZIEŻY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F16D064-6DC2-4F7B-A91B-7930854C8A29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9BA65-7F9F-43B7-9213-F3CE64F7602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411413" y="6356350"/>
            <a:ext cx="4321175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3" cstate="print">
            <a:lum bright="-11000" contrast="-56000"/>
          </a:blip>
          <a:stretch>
            <a:fillRect/>
          </a:stretch>
        </p:blipFill>
        <p:spPr>
          <a:xfrm>
            <a:off x="323528" y="188640"/>
            <a:ext cx="1224136" cy="9361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468313" y="2060575"/>
            <a:ext cx="8135937" cy="2769989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sz="28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Placówki pracy pozaszkolnej </a:t>
            </a:r>
          </a:p>
          <a:p>
            <a:pPr>
              <a:defRPr/>
            </a:pPr>
            <a:endParaRPr lang="pl-PL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dzienne placówki typu: pałace młodzieży, domy kultury, międzyszkolne ośrodki sportowe, ogniska pracy pozaszkolnej, ogrody jordanowskie, inne placówki o podobnym charakterze. </a:t>
            </a:r>
          </a:p>
          <a:p>
            <a:pPr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568" y="260648"/>
            <a:ext cx="7992888" cy="830997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INSTRUKCJA W OBSZARZE HIGIENY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 DZIECI I MŁODZIEŻY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57C0BF0-8D26-4736-9394-A6D9535F0D7C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A1643C-B8F5-453B-AFED-64954DE1E38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339975" y="6356350"/>
            <a:ext cx="4535488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3" cstate="print">
            <a:lum bright="-11000" contrast="-56000"/>
          </a:blip>
          <a:stretch>
            <a:fillRect/>
          </a:stretch>
        </p:blipFill>
        <p:spPr>
          <a:xfrm>
            <a:off x="323528" y="188640"/>
            <a:ext cx="1224136" cy="9361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468313" y="2060575"/>
            <a:ext cx="8135937" cy="3631763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>
              <a:buFontTx/>
              <a:buBlip>
                <a:blip r:embed="rId3"/>
              </a:buBlip>
              <a:defRPr/>
            </a:pPr>
            <a:r>
              <a:rPr lang="pl-PL" sz="28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</a:t>
            </a:r>
            <a:r>
              <a:rPr lang="pl-PL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TRYB  POSTĘPOWANIA</a:t>
            </a:r>
          </a:p>
          <a:p>
            <a:pPr>
              <a:defRPr/>
            </a:pPr>
            <a:endParaRPr lang="pl-PL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l-PL" sz="20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Kontrole przeprowadza się zgodnie z procedurą kontroli </a:t>
            </a:r>
            <a:r>
              <a:rPr lang="pl-PL" sz="2000" b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PT/01 </a:t>
            </a:r>
          </a:p>
          <a:p>
            <a:pPr algn="just">
              <a:defRPr/>
            </a:pPr>
            <a:endParaRPr lang="pl-PL" sz="2000" i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l-PL" sz="2000" i="1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Sposób wykonywania działań w ramach zapobiegawczego                          i bieżącego nadzoru sanitarnego oraz zapobiegania i zwalczania chorób zakaźnych i zakażeń, </a:t>
            </a:r>
            <a:r>
              <a:rPr lang="pl-PL" sz="2000" dirty="0">
                <a:solidFill>
                  <a:schemeClr val="bg1">
                    <a:lumMod val="85000"/>
                  </a:schemeClr>
                </a:solidFill>
                <a:latin typeface="Arial" pitchFamily="34" charset="0"/>
                <a:cs typeface="Arial" pitchFamily="34" charset="0"/>
              </a:rPr>
              <a:t>posługując się odpowiednim do danego typu placówki lub zakresu kontroli formularzem.</a:t>
            </a:r>
          </a:p>
          <a:p>
            <a:pPr algn="just">
              <a:defRPr/>
            </a:pPr>
            <a:endParaRPr lang="pl-PL" sz="2000" i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endParaRPr lang="pl-PL" sz="2000" i="1" dirty="0">
              <a:solidFill>
                <a:schemeClr val="bg1">
                  <a:lumMod val="8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568" y="260648"/>
            <a:ext cx="7992888" cy="830997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INSTRUKCJA W OBSZARZE HIGIENY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 DZIECI I MŁODZIEŻY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623FEF2-89BE-4280-8A41-28CDB9E720D5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4F6F9C-812F-4F65-B686-542507C5EFF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555875" y="6356350"/>
            <a:ext cx="4176713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23528" y="188640"/>
            <a:ext cx="1224136" cy="9361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467544" y="1412776"/>
            <a:ext cx="8135937" cy="4832092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990033"/>
              </a:buClr>
              <a:buFontTx/>
              <a:buBlip>
                <a:blip r:embed="rId3"/>
              </a:buBlip>
              <a:defRPr/>
            </a:pP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Ocena stanu sanitarnego żłobka/klubu dziecięcego</a:t>
            </a:r>
          </a:p>
          <a:p>
            <a:pPr lvl="1">
              <a:defRPr/>
            </a:pPr>
            <a:endParaRPr lang="pl-PL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defRPr/>
            </a:pPr>
            <a:endParaRPr lang="pl-PL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W oparciu o formularz </a:t>
            </a:r>
            <a:r>
              <a:rPr lang="pl-PL" sz="20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F/HDM/01</a:t>
            </a: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„Ocena stanu sanitarnego żłobka/klubu dziecięcego”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– dokonujemy oceny żłobka/klubu dziecięcego , które powstały w oparciu o </a:t>
            </a:r>
            <a:r>
              <a:rPr lang="pl-PL" sz="2000" i="1" u="sng" dirty="0">
                <a:solidFill>
                  <a:schemeClr val="bg1"/>
                </a:solidFill>
                <a:latin typeface="+mn-lt"/>
                <a:cs typeface="Arial" pitchFamily="34" charset="0"/>
              </a:rPr>
              <a:t>ustawę z dnia 4 lutego 2011 r. o opiece nad dziećmi w wieku do lat 3 (Dz. U. Nr 45, poz. 235) i rozporządzenie Ministra Pracy i Polityki Społecznej z dnia 25 marca 2011 r. 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w sprawie wymagań lokalowych i sanitarnych dotyczących żłobków i klubów dziecięcych, a także żłobki, które funkcjonowały w oparciu o rozporządzenie Ministra Zdrowia</a:t>
            </a:r>
            <a:r>
              <a:rPr lang="pl-PL" sz="2000" i="1" baseline="30000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z dnia 2 lutego 2011 r. w sprawie wymagań, jakim powinny odpowiadać pod względem fachowym i sanitarnym pomieszczenia i urządzenia zakładu opieki zdrowotnej i wcześniejsze. </a:t>
            </a:r>
          </a:p>
          <a:p>
            <a:pPr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 </a:t>
            </a:r>
            <a:endParaRPr lang="pl-PL" sz="16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568" y="260648"/>
            <a:ext cx="7920880" cy="830997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INSTRUKCJA W OBSZARZE HIGIENY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 DZIECI I MŁODZIEŻY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0ACD105-8F35-49D9-BE6E-FDBFBB54606A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4ADFEA-8459-4493-BBC1-8066CE0BD165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195513" y="6356350"/>
            <a:ext cx="4537075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23528" y="188640"/>
            <a:ext cx="1224136" cy="9361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323528" y="1268413"/>
            <a:ext cx="8424936" cy="258603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lvl="1">
              <a:buFontTx/>
              <a:buBlip>
                <a:blip r:embed="rId3"/>
              </a:buBlip>
              <a:defRPr/>
            </a:pP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Ocena stanu sanitarnego przedszkola</a:t>
            </a:r>
          </a:p>
          <a:p>
            <a:pPr lvl="1">
              <a:defRPr/>
            </a:pPr>
            <a:endParaRPr lang="pl-PL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Podczas kontroli </a:t>
            </a: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przedszkola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stosuje się formularz </a:t>
            </a: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F/HDM/02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oraz                         w zależności od zakresu kontroli formularz kontroli </a:t>
            </a: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F/HDM/05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dotyczący oceny dostosowania dzieciom przedszkolnym mebli edukacyjnych zgodnych z zasadami ergonomii. </a:t>
            </a:r>
          </a:p>
          <a:p>
            <a:pPr>
              <a:defRPr/>
            </a:pPr>
            <a:endParaRPr lang="pl-PL" sz="16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23528" y="260648"/>
            <a:ext cx="8424936" cy="830997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INSTRUKCJA W OBSZARZE HIGIENY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 DZIECI I MŁODZIEŻY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 useBgFill="1">
        <p:nvSpPr>
          <p:cNvPr id="5" name="pole tekstowe 4"/>
          <p:cNvSpPr txBox="1"/>
          <p:nvPr/>
        </p:nvSpPr>
        <p:spPr>
          <a:xfrm>
            <a:off x="323528" y="4005064"/>
            <a:ext cx="8424614" cy="243046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lvl="1">
              <a:buFontTx/>
              <a:buBlip>
                <a:blip r:embed="rId3"/>
              </a:buBlip>
              <a:defRPr/>
            </a:pP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Ocena stanu sanitarnego innej formy wychowania  </a:t>
            </a:r>
          </a:p>
          <a:p>
            <a:pPr lvl="1">
              <a:defRPr/>
            </a:pP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 przedszkolnego</a:t>
            </a:r>
          </a:p>
          <a:p>
            <a:pPr lvl="1">
              <a:defRPr/>
            </a:pPr>
            <a:endParaRPr lang="pl-PL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Podczas kontroli </a:t>
            </a: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innych form wychowania przedszkolnego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stosuje się formularz </a:t>
            </a: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F/HDM/03 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oraz w zależności od zakresu kontroli formularz kontroli </a:t>
            </a: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F/HDM/05 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dotyczący oceny dostosowania dzieciom przedszkolnym mebli edukacyjnych zgodnych z zasadami ergonomii.</a:t>
            </a:r>
          </a:p>
        </p:txBody>
      </p:sp>
      <p:sp>
        <p:nvSpPr>
          <p:cNvPr id="6" name="Symbol zastępczy daty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82D007B-5199-4A14-850D-D2AD7EC0119B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58BDC3-96C4-40C7-9292-1902984769E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2555875" y="6356350"/>
            <a:ext cx="4319588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9" name="Obraz 8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23528" y="188640"/>
            <a:ext cx="1224136" cy="9361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467544" y="1484784"/>
            <a:ext cx="8135938" cy="4555093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endParaRPr lang="pl-PL" dirty="0">
              <a:latin typeface="Arial" pitchFamily="34" charset="0"/>
              <a:cs typeface="Arial" pitchFamily="34" charset="0"/>
            </a:endParaRPr>
          </a:p>
          <a:p>
            <a:pPr lvl="1">
              <a:buFontTx/>
              <a:buBlip>
                <a:blip r:embed="rId3"/>
              </a:buBlip>
              <a:defRPr/>
            </a:pP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Ocena stanu sanitarnego szkoły</a:t>
            </a:r>
          </a:p>
          <a:p>
            <a:pPr lvl="1">
              <a:defRPr/>
            </a:pPr>
            <a:endParaRPr lang="pl-PL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defRPr/>
            </a:pPr>
            <a:endParaRPr lang="pl-PL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Podczas kontroli szkół stosuje się formularz </a:t>
            </a: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F/HDM/04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oraz w zależności od zakresu kontroli formularze:</a:t>
            </a:r>
          </a:p>
          <a:p>
            <a:pPr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buFontTx/>
              <a:buChar char="-"/>
              <a:defRPr/>
            </a:pP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F/HDM/05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„Ocena dostosowania mebli edukacyjnych do zasad ergonomii”,</a:t>
            </a:r>
          </a:p>
          <a:p>
            <a:pPr algn="just">
              <a:buFontTx/>
              <a:buChar char="-"/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- </a:t>
            </a: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F/HDM/06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„Ocena realizacji wymogów w zakresie stosowania substancji   </a:t>
            </a:r>
          </a:p>
          <a:p>
            <a:pPr algn="just"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chemicznych ich mieszanin w placówkach”, </a:t>
            </a:r>
          </a:p>
          <a:p>
            <a:pPr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buFontTx/>
              <a:buChar char="-"/>
              <a:defRPr/>
            </a:pP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F/HDM/07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„Ocena warunków do praktycznej nauki zawodu”.</a:t>
            </a:r>
          </a:p>
          <a:p>
            <a:pPr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568" y="260648"/>
            <a:ext cx="7992888" cy="830997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INSTRUKCJA W OBSZARZE HIGIENY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 DZIECI I MŁODZIEŻY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8489FF8-AE8B-42DE-B603-9270364DD4C9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D54D8-7ACF-4DAF-960F-9037C990AF82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555875" y="6356350"/>
            <a:ext cx="4176713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23528" y="188640"/>
            <a:ext cx="1224136" cy="9361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395536" y="1340769"/>
            <a:ext cx="8280400" cy="477053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lvl="2">
              <a:buFontTx/>
              <a:buBlip>
                <a:blip r:embed="rId3"/>
              </a:buBlip>
              <a:defRPr/>
            </a:pPr>
            <a:r>
              <a:rPr lang="pl-PL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Ocena warunków sanitarnych w gabinetach   </a:t>
            </a:r>
          </a:p>
          <a:p>
            <a:pPr lvl="2">
              <a:defRPr/>
            </a:pP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 profilaktyki zdrowotnej i pomocy przedlekarskiej</a:t>
            </a:r>
          </a:p>
          <a:p>
            <a:pPr lvl="2">
              <a:defRPr/>
            </a:pPr>
            <a:endParaRPr lang="pl-PL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Kontroli podlegają warunki sanitarno - higieniczne, w jakich jest realizowana profilaktyczna opieka zdrowotna nad uczniami na terenie szkoły. </a:t>
            </a:r>
          </a:p>
          <a:p>
            <a:pPr algn="just"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Opieka ta może być realizowana przez podmioty lecznicze oraz indywidualne           i grupowe praktyki pielęgniarek środowiska nauczania i wychowania, a także przez pielęgniarki zatrudniane przez lekarzy rodzinnych, a także                                    w wyjątkowych wypadkach przez pielęgniarki posiadające umowę                             o zatrudnienie z organami szkoły (dyrektorem, radą rodziców lub organem prowadzącym). </a:t>
            </a:r>
          </a:p>
          <a:p>
            <a:pPr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ctr"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Odpowiedzialność za umożliwienie uczniom korzystania z gabinetu profilaktyki zdrowotnej i pomocy przedlekarskiej spoczywa na dyrektorze szkoły. </a:t>
            </a:r>
          </a:p>
          <a:p>
            <a:pPr algn="ctr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568" y="260648"/>
            <a:ext cx="7992888" cy="830997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INSTRUKCJA W OBSZARZE HIGIENY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 DZIECI I MŁODZIEŻY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AC44293-60AF-4D45-8849-CD235A0508A5}" type="datetime1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7CA889-8F1D-4246-95A4-FA1CF3E4F6BB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195513" y="6356350"/>
            <a:ext cx="4537075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23528" y="188640"/>
            <a:ext cx="1224136" cy="9361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467544" y="1988840"/>
            <a:ext cx="8280400" cy="3108543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lvl="2">
              <a:buFontTx/>
              <a:buBlip>
                <a:blip r:embed="rId3"/>
              </a:buBlip>
              <a:defRPr/>
            </a:pPr>
            <a:endParaRPr lang="pl-PL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>
              <a:buFontTx/>
              <a:buBlip>
                <a:blip r:embed="rId4"/>
              </a:buBlip>
              <a:defRPr/>
            </a:pPr>
            <a:r>
              <a:rPr lang="pl-PL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Rozkład zajęć lekcyjnych</a:t>
            </a:r>
          </a:p>
          <a:p>
            <a:pPr lvl="2">
              <a:buFontTx/>
              <a:buBlip>
                <a:blip r:embed="rId3"/>
              </a:buBlip>
              <a:defRPr/>
            </a:pPr>
            <a:endParaRPr lang="pl-PL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2">
              <a:defRPr/>
            </a:pPr>
            <a:endParaRPr lang="pl-PL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Jeżeli podczas oceny rozkładu zajęć lekcyjnych stwierdzono nieprawidłowości  w części oddziałów należy w uwagach opisać ile oddziałów skontrolowano            i w ilu stwierdzono nieprawidłowości.</a:t>
            </a:r>
          </a:p>
          <a:p>
            <a:pPr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568" y="260648"/>
            <a:ext cx="8064896" cy="830997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INSTRUKCJA W OBSZARZE HIGIENY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 DZIECI I MŁODZIEŻY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3904A4B-BDA0-4237-9FD9-83F59B481461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BE63C-C0FE-42C5-850E-8F7BBDD9F2A2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627313" y="6356350"/>
            <a:ext cx="424815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5" cstate="print">
            <a:lum bright="-11000" contrast="-56000"/>
          </a:blip>
          <a:stretch>
            <a:fillRect/>
          </a:stretch>
        </p:blipFill>
        <p:spPr>
          <a:xfrm>
            <a:off x="323528" y="188640"/>
            <a:ext cx="1224136" cy="9361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611560" y="476672"/>
            <a:ext cx="8136904" cy="707886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ZADANIA</a:t>
            </a:r>
          </a:p>
        </p:txBody>
      </p:sp>
      <p:sp useBgFill="1">
        <p:nvSpPr>
          <p:cNvPr id="13" name="pole tekstowe 12"/>
          <p:cNvSpPr txBox="1"/>
          <p:nvPr/>
        </p:nvSpPr>
        <p:spPr>
          <a:xfrm>
            <a:off x="395536" y="1844824"/>
            <a:ext cx="8353425" cy="3908762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800" b="1" dirty="0">
              <a:solidFill>
                <a:srgbClr val="FF0000"/>
              </a:solidFill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1. </a:t>
            </a:r>
            <a:r>
              <a:rPr lang="pl-PL" sz="2000" dirty="0">
                <a:solidFill>
                  <a:schemeClr val="bg1"/>
                </a:solidFill>
                <a:latin typeface="+mn-lt"/>
                <a:cs typeface="+mn-cs"/>
              </a:rPr>
              <a:t>Nadzorowanie przestrzegania przepisów w zakresie wymagań higienicznych i zdrowotnych, dotyczących: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400" dirty="0">
                <a:solidFill>
                  <a:schemeClr val="bg1"/>
                </a:solidFill>
                <a:latin typeface="+mn-lt"/>
                <a:cs typeface="+mn-cs"/>
              </a:rPr>
              <a:t>   </a:t>
            </a:r>
            <a:r>
              <a:rPr lang="pl-PL" sz="2000" dirty="0">
                <a:solidFill>
                  <a:schemeClr val="bg1"/>
                </a:solidFill>
                <a:latin typeface="+mn-lt"/>
                <a:cs typeface="+mn-cs"/>
              </a:rPr>
              <a:t>stanu sanitarno - technicznego budynków i pomieszczeń,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+mn-cs"/>
              </a:rPr>
              <a:t>     w których funkcjonują placówki nauczania i wychowania,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+mn-cs"/>
              </a:rPr>
              <a:t>     placówki opiekuńczo-wychowawcze, placówki rekreacji  dzieci i młodzieży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+mn-cs"/>
              </a:rPr>
              <a:t>   higienicznych warunków procesu nauczania  i wychowania.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pl-PL" sz="24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236C124-C236-48C7-9383-265992A06EC1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27FE87-26DD-4CFC-A987-761D521F75B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2484438" y="6356350"/>
            <a:ext cx="446405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7" name="Obraz 6" descr="logo2.png"/>
          <p:cNvPicPr>
            <a:picLocks noChangeAspect="1"/>
          </p:cNvPicPr>
          <p:nvPr/>
        </p:nvPicPr>
        <p:blipFill>
          <a:blip r:embed="rId3" cstate="print">
            <a:lum contrast="-56000"/>
          </a:blip>
          <a:stretch>
            <a:fillRect/>
          </a:stretch>
        </p:blipFill>
        <p:spPr>
          <a:xfrm>
            <a:off x="395536" y="332656"/>
            <a:ext cx="1224136" cy="936104"/>
          </a:xfrm>
          <a:prstGeom prst="ellipse">
            <a:avLst/>
          </a:prstGeom>
          <a:ln>
            <a:noFill/>
          </a:ln>
          <a:effectLst>
            <a:outerShdw blurRad="50800" dist="152400" sx="1000" sy="1000" algn="br" rotWithShape="0">
              <a:prstClr val="black"/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323528" y="1484784"/>
            <a:ext cx="8425184" cy="460126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marL="174625" lvl="2">
              <a:buFontTx/>
              <a:buBlip>
                <a:blip r:embed="rId3"/>
              </a:buBlip>
              <a:defRPr/>
            </a:pPr>
            <a:endParaRPr lang="pl-PL" sz="22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174625" lvl="2">
              <a:buFontTx/>
              <a:buBlip>
                <a:blip r:embed="rId4"/>
              </a:buBlip>
              <a:defRPr/>
            </a:pPr>
            <a:r>
              <a:rPr lang="pl-PL" sz="22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</a:t>
            </a:r>
            <a:r>
              <a:rPr lang="pl-PL" sz="23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Ocena warunków zdrowotnych w pracowniach komputerowych</a:t>
            </a:r>
          </a:p>
          <a:p>
            <a:pPr lvl="2">
              <a:defRPr/>
            </a:pPr>
            <a:endParaRPr lang="pl-PL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2">
              <a:defRPr/>
            </a:pPr>
            <a:endParaRPr lang="pl-PL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W pracowniach komputerowych oceniane jest wyposażenie w sprzęt i meble edukacyjne pod kątem zapewnienia właściwych warunków - zgodnych z zasadami ergonomii. </a:t>
            </a:r>
          </a:p>
          <a:p>
            <a:pPr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268288" indent="-268288" algn="just">
              <a:buFontTx/>
              <a:buChar char="-"/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W przypadku zapewnienia monitorów ciekłokrystalicznych typu LCD, które emitują niewielkie pole elekromagnetyczne, niestanowiące zagrożenia dla zdrowia, można dopuścić jako prawidłowe mniejsze odległości pomiędzy monitorami i w pkt. 11.4 i 11.5 formularza kontroli F/HDM/04 należy zaznaczyć odpowiedź „nie dot.”.</a:t>
            </a:r>
          </a:p>
          <a:p>
            <a:pPr marL="268288" indent="-268288"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568" y="260648"/>
            <a:ext cx="8064896" cy="830997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INSTRUKCJA W OBSZARZE HIGIENY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 DZIECI I MŁODZIEŻY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44C2775-65D5-4911-80F2-775B83197DDB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CC560A-6620-4F80-BDC1-CA90FC0D1B89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555875" y="6356350"/>
            <a:ext cx="446405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5" cstate="print">
            <a:lum bright="-11000" contrast="-56000"/>
          </a:blip>
          <a:stretch>
            <a:fillRect/>
          </a:stretch>
        </p:blipFill>
        <p:spPr>
          <a:xfrm>
            <a:off x="323528" y="188640"/>
            <a:ext cx="1224136" cy="9361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395536" y="1628800"/>
            <a:ext cx="8280400" cy="440120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marL="363538" indent="-363538" algn="just">
              <a:defRPr/>
            </a:pPr>
            <a:r>
              <a:rPr lang="pl-PL" sz="20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</a:p>
          <a:p>
            <a:pPr marL="363538" indent="-363538" algn="just">
              <a:defRPr/>
            </a:pPr>
            <a:r>
              <a:rPr lang="pl-PL" sz="20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- 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Prawidłowy rozmiar krzesła ocenia się przez porównanie wysokości podkolanowej ucznia z wysokością siedziska krzesła.</a:t>
            </a:r>
          </a:p>
          <a:p>
            <a:pPr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174625" indent="-174625" algn="just"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- Rozmiar stolika powinien odpowiadać właściwie dobranemu dla danego ucznia rozmiarowi krzesła.</a:t>
            </a:r>
          </a:p>
          <a:p>
            <a:pPr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174625" indent="-174625" algn="just"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- W punkcie 8 formularza F/HDM/06 kontroli należy podać liczbę stanowisk niedostosowanych do ucznia.</a:t>
            </a:r>
          </a:p>
          <a:p>
            <a:pPr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174625" indent="-174625" algn="just">
              <a:buFontTx/>
              <a:buChar char="-"/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Jeżeli kontrola przeprowadzana jest pod nieobecność uczniów nie ocenia się dostosowania mebli do zasad ergonomii, co należy odnotować w „innych uwagach”.</a:t>
            </a:r>
          </a:p>
          <a:p>
            <a:pPr marL="174625" indent="-174625"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568" y="260648"/>
            <a:ext cx="7992888" cy="830997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INSTRUKCJA W OBSZARZE HIGIENY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 DZIECI I MŁODZIEŻY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4BB83D8-4ED4-4ACD-ABDA-99833CE3324A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753D4-9C18-4224-8F1B-52AD985FC28E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411413" y="6356350"/>
            <a:ext cx="4392612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3" cstate="print">
            <a:lum bright="-11000" contrast="-56000"/>
          </a:blip>
          <a:stretch>
            <a:fillRect/>
          </a:stretch>
        </p:blipFill>
        <p:spPr>
          <a:xfrm>
            <a:off x="323528" y="188640"/>
            <a:ext cx="1224136" cy="9361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395536" y="1268761"/>
            <a:ext cx="8280400" cy="4955203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lvl="1">
              <a:buFontTx/>
              <a:buBlip>
                <a:blip r:embed="rId3"/>
              </a:buBlip>
              <a:defRPr/>
            </a:pPr>
            <a:r>
              <a:rPr lang="pl-PL" sz="20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</a:t>
            </a: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Ocena mebli edukacyjnych</a:t>
            </a:r>
          </a:p>
          <a:p>
            <a:pPr lvl="1">
              <a:defRPr/>
            </a:pPr>
            <a:endParaRPr lang="pl-PL" sz="16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defRPr/>
            </a:pPr>
            <a:endParaRPr lang="pl-PL" sz="16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 algn="just"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Podczas oceny stosuje się formularz </a:t>
            </a: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F/HDM/05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. Ocenie podlega wyposażenie placówek w meble edukacyjne posiadające atesty i certyfikaty zgodności z Polskimi Normami (dotyczy to mebli zakupionych po 1997 roku) oraz dostosowanie wszystkich mebli do wysokości uczniów zgodnie z zasadami ergonomii:</a:t>
            </a:r>
          </a:p>
          <a:p>
            <a:pPr lvl="1" algn="just"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631825" lvl="2" indent="-187325" algn="just">
              <a:buFont typeface="Arial" pitchFamily="34" charset="0"/>
              <a:buChar char="•"/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Meble i sprzęt zakupione po 1997 roku powinny posiadać atesty                 i certyfikaty zgodności z Polską Normą (PN).</a:t>
            </a:r>
          </a:p>
          <a:p>
            <a:pPr marL="444500" lvl="2"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631825" lvl="2" indent="-187325" algn="just">
              <a:buFont typeface="Arial" pitchFamily="34" charset="0"/>
              <a:buChar char="•"/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Każdy uczeń/wychowanek powinien mieć zmierzoną wysokość ciała i/lub podkolanową (odległość od podłogi do zgięcia podkolanowego wykonane w pozycji siedzącej), na podstawie której określa się rozmiar mebli dostosowany do danego ucznia.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683568" y="260648"/>
            <a:ext cx="7992888" cy="830997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INSTRUKCJA W OBSZARZE HIGIENY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 DZIECI I MŁODZIEŻY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22F1D2E-0BC8-4FB6-97B1-E78DD65DB246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C95C52-8125-494C-978A-281E3FA9B4E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555875" y="6356350"/>
            <a:ext cx="4176713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23528" y="188640"/>
            <a:ext cx="1224136" cy="9361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395536" y="1556792"/>
            <a:ext cx="8280400" cy="4708981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363538" lvl="2" indent="-188913" algn="just">
              <a:buFont typeface="Arial" pitchFamily="34" charset="0"/>
              <a:buChar char="•"/>
              <a:defRPr/>
            </a:pPr>
            <a:endParaRPr lang="pl-PL" sz="2000" b="1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363538" lvl="2" indent="-188913" algn="just">
              <a:buFont typeface="Arial" pitchFamily="34" charset="0"/>
              <a:buChar char="•"/>
              <a:defRPr/>
            </a:pP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W dzienniku klasowym lub innym dokumencie przy nazwisku ucznia/wychowanka powinien być dokonany wpis zawierający rozmiar mebli przeznaczonych dla danej osoby zgodnie z PN.</a:t>
            </a:r>
          </a:p>
          <a:p>
            <a:pPr marL="174625" lvl="2"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363538" lvl="2" indent="-188913" algn="just">
              <a:buFont typeface="Arial" pitchFamily="34" charset="0"/>
              <a:buChar char="•"/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Wszystkie meble powinny być oznakowane w sposób widoczny i trwały oraz prawidłowo zestawione. Numer mebla może być zastąpiony kolorem określonym w PN.</a:t>
            </a:r>
          </a:p>
          <a:p>
            <a:pPr marL="174625" lvl="2"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363538" lvl="2" indent="-188913" algn="just">
              <a:buFont typeface="Arial" pitchFamily="34" charset="0"/>
              <a:buChar char="•"/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Każdy uczeń/wychowanek powinien znać rozmiar mebli, który jest dla niego wskazany.</a:t>
            </a:r>
          </a:p>
          <a:p>
            <a:pPr marL="174625" lvl="2"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174625" lvl="2" algn="just">
              <a:buFont typeface="Arial" pitchFamily="34" charset="0"/>
              <a:buChar char="•"/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Każdy uczeń/wychowanek powinien siedzieć we właściwym, dostosowanym dla niego zestawie mebli.</a:t>
            </a:r>
          </a:p>
          <a:p>
            <a:pPr lvl="2"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568" y="260648"/>
            <a:ext cx="7992888" cy="830997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INSTRUKCJA W OBSZARZE HIGIENY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 DZIECI I MŁODZIEŻY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16013CC-A134-4CFA-820F-F7EC9E086018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A7284-324C-4167-9E58-5B1B2CB3D4FE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411413" y="6356350"/>
            <a:ext cx="424815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3" cstate="print">
            <a:lum bright="-11000" contrast="-56000"/>
          </a:blip>
          <a:stretch>
            <a:fillRect/>
          </a:stretch>
        </p:blipFill>
        <p:spPr>
          <a:xfrm>
            <a:off x="323528" y="188640"/>
            <a:ext cx="1224136" cy="9361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395288" y="1412875"/>
            <a:ext cx="8280400" cy="4708981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444500" lvl="2" indent="-177800" algn="just">
              <a:buFont typeface="Arial" pitchFamily="34" charset="0"/>
              <a:buChar char="•"/>
              <a:defRPr/>
            </a:pP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W przypadku konieczności przeprowadzenia weryfikacji (sprawdzenia)  czy uczniowie/wychowankowie mają właściwie dostosowane meble, pracownik PIS – osoba upoważniona do przeprowadzenia czynności kontrolnych, dokonuje pomiaru tj. mierzy wysokość podkolanową dziecka w butach (od podłogi do zgięcia pod kolanem), miara ta powinna być równa wysokości siedziska lub mieścić się w przedziale określonym PN, z którego korzysta mierzone dziecko. </a:t>
            </a:r>
          </a:p>
          <a:p>
            <a:pPr marL="444500" lvl="2" indent="-177800" algn="just">
              <a:buFont typeface="Arial" pitchFamily="34" charset="0"/>
              <a:buChar char="•"/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Rozmiar stołu powinien być zgodny z rozmiarem krzesła. </a:t>
            </a:r>
          </a:p>
          <a:p>
            <a:pPr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ctr"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Za zapewnienie uczniom/wychowankom właściwych, </a:t>
            </a:r>
          </a:p>
          <a:p>
            <a:pPr algn="ctr"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zgodnych z zasadami ergonomii mebli edukacyjnych </a:t>
            </a:r>
          </a:p>
          <a:p>
            <a:pPr algn="ctr"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odpowiada dyrektor placówki.</a:t>
            </a:r>
          </a:p>
          <a:p>
            <a:pPr algn="ctr"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Kontrole sprawdzające przeprowadzane są w oddziałach, </a:t>
            </a:r>
          </a:p>
          <a:p>
            <a:pPr algn="ctr"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w których stwierdzono nieprawidłowości.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683568" y="260648"/>
            <a:ext cx="7992888" cy="830997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INSTRUKCJA W OBSZARZE HIGIENY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 DZIECI I MŁODZIEŻY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536EFB8-E4AF-42B0-87AF-BAF6213466BF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75C1C2-B970-4F36-A5B9-656BA4F8283F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339975" y="6356350"/>
            <a:ext cx="4392613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3" cstate="print">
            <a:lum bright="-11000" contrast="-56000"/>
          </a:blip>
          <a:stretch>
            <a:fillRect/>
          </a:stretch>
        </p:blipFill>
        <p:spPr>
          <a:xfrm>
            <a:off x="323528" y="188640"/>
            <a:ext cx="1224136" cy="9361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395288" y="1700213"/>
            <a:ext cx="8280400" cy="38472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lvl="1">
              <a:buFontTx/>
              <a:buBlip>
                <a:blip r:embed="rId3"/>
              </a:buBlip>
              <a:defRPr/>
            </a:pP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</a:t>
            </a: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Ocena realizacji wymogów w zakresie stosowania niebezpiecznych substancji i preparatów chemicznych</a:t>
            </a:r>
            <a:endParaRPr lang="pl-PL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174625" algn="just"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Podczas przeprowadzania kontroli w placówkach posiadających pracownie chemiczne stosuje się formularz </a:t>
            </a: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F/HDM/6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Jeżeli wyniki kontroli wskażą                na posiadanie przez placówkę przeterminowanych substancji i preparatów chemicznych, należy uznać je jako odpady i postępować zgodnie z przepisami o odpadach.</a:t>
            </a:r>
          </a:p>
          <a:p>
            <a:pPr>
              <a:defRPr/>
            </a:pPr>
            <a:endParaRPr lang="pl-PL" sz="1600" dirty="0">
              <a:latin typeface="Arial" pitchFamily="34" charset="0"/>
              <a:cs typeface="Arial" pitchFamily="34" charset="0"/>
            </a:endParaRPr>
          </a:p>
          <a:p>
            <a:pPr lvl="2" algn="just">
              <a:buFont typeface="Arial" pitchFamily="34" charset="0"/>
              <a:buChar char="•"/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568" y="260648"/>
            <a:ext cx="7992888" cy="830997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INSTRUKCJA W OBSZARZE HIGIENY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 DZIECI I MŁODZIEŻY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C7C50F0-4EA5-445A-92BB-3CA8597F3E1B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D27DDA-EA08-4102-AA1D-75EA5AA6DA1C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484438" y="6356350"/>
            <a:ext cx="446405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23528" y="188640"/>
            <a:ext cx="1224136" cy="9361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323528" y="1844824"/>
            <a:ext cx="8496944" cy="3108543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lvl="1">
              <a:buFontTx/>
              <a:buBlip>
                <a:blip r:embed="rId3"/>
              </a:buBlip>
              <a:defRPr/>
            </a:pP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</a:t>
            </a: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Ocena ośrodka szkolno – wychowawczego</a:t>
            </a:r>
          </a:p>
          <a:p>
            <a:pPr lvl="1">
              <a:buFontTx/>
              <a:buBlip>
                <a:blip r:embed="rId4"/>
              </a:buBlip>
              <a:defRPr/>
            </a:pPr>
            <a:endParaRPr lang="pl-PL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defRPr/>
            </a:pPr>
            <a:endParaRPr lang="pl-PL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defRPr/>
            </a:pPr>
            <a:endParaRPr lang="pl-PL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268288" algn="just"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Podczas przeprowadzania kontroli w placówkach posiadających zarówno szkołę, jak i część opiekuńczą, warunki nauczania należy oceniać za pomocą formularza </a:t>
            </a: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F/HDM/04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, natomiast warunki pobytu za pomocą formularza</a:t>
            </a: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F/HDM/09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.</a:t>
            </a:r>
          </a:p>
          <a:p>
            <a:pPr lvl="2" algn="just">
              <a:buFont typeface="Arial" pitchFamily="34" charset="0"/>
              <a:buChar char="•"/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568" y="260648"/>
            <a:ext cx="8064896" cy="830997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INSTRUKCJA W OBSZARZE HIGIENY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 DZIECI I MŁODZIEŻY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DE14E3C-6E3C-473B-9142-B49615529131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75B0BA-C8ED-4C62-B5BA-0465C3F5AE07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484438" y="6356350"/>
            <a:ext cx="4175125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5" cstate="print">
            <a:lum bright="-11000" contrast="-56000"/>
          </a:blip>
          <a:stretch>
            <a:fillRect/>
          </a:stretch>
        </p:blipFill>
        <p:spPr>
          <a:xfrm>
            <a:off x="395536" y="188640"/>
            <a:ext cx="1224136" cy="995415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395536" y="1412776"/>
            <a:ext cx="8280400" cy="4955203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lvl="1">
              <a:buFontTx/>
              <a:buBlip>
                <a:blip r:embed="rId3"/>
              </a:buBlip>
              <a:defRPr/>
            </a:pPr>
            <a:endParaRPr lang="pl-PL" sz="2000" b="1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buFontTx/>
              <a:buBlip>
                <a:blip r:embed="rId4"/>
              </a:buBlip>
              <a:defRPr/>
            </a:pP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</a:t>
            </a: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Ocena stanu sanitarnego placówki pracy pozaszkolnej</a:t>
            </a:r>
            <a:endParaRPr lang="pl-PL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Podczas kontroli placówek pracy pozaszkolnej stosuje się formularz </a:t>
            </a: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F/HDM/08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.</a:t>
            </a:r>
          </a:p>
          <a:p>
            <a:pPr lvl="1">
              <a:defRPr/>
            </a:pPr>
            <a:endParaRPr lang="pl-PL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defRPr/>
            </a:pPr>
            <a:endParaRPr lang="pl-PL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defRPr/>
            </a:pPr>
            <a:endParaRPr lang="pl-PL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806450" lvl="1" indent="-349250">
              <a:buFontTx/>
              <a:buBlip>
                <a:blip r:embed="rId4"/>
              </a:buBlip>
              <a:defRPr/>
            </a:pP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Ocena stanu sanitarnego internatu, bursy oraz innych placówek całodobowych zapewniających opiekę                      i wychowanie uczniom w okresie nauki poza miejscem stałego zamieszkania.</a:t>
            </a:r>
          </a:p>
          <a:p>
            <a:pPr lvl="1">
              <a:defRPr/>
            </a:pPr>
            <a:endParaRPr lang="pl-PL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Podczas kontroli </a:t>
            </a: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internatu i bursy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stosuje się formularz </a:t>
            </a: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F/HDM/09.</a:t>
            </a:r>
          </a:p>
          <a:p>
            <a:pPr>
              <a:defRPr/>
            </a:pPr>
            <a:endParaRPr lang="pl-PL" sz="2000" b="1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568" y="260648"/>
            <a:ext cx="7992888" cy="830997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INSTRUKCJA W OBSZARZE HIGIENY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 DZIECI I MŁODZIEŻY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16B7294-57FD-4841-8E94-E822A5F7AD61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884F4-ADD2-4111-8AE5-AEBC4EBFA9F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195513" y="6356350"/>
            <a:ext cx="424815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5" cstate="print">
            <a:lum bright="-11000" contrast="-56000"/>
          </a:blip>
          <a:stretch>
            <a:fillRect/>
          </a:stretch>
        </p:blipFill>
        <p:spPr>
          <a:xfrm>
            <a:off x="395536" y="188640"/>
            <a:ext cx="1152128" cy="1008112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395536" y="1556792"/>
            <a:ext cx="8424936" cy="397031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slope"/>
          </a:sp3d>
        </p:spPr>
        <p:txBody>
          <a:bodyPr>
            <a:spAutoFit/>
          </a:bodyPr>
          <a:lstStyle/>
          <a:p>
            <a:pPr lvl="1">
              <a:buFontTx/>
              <a:buBlip>
                <a:blip r:embed="rId3"/>
              </a:buBlip>
              <a:defRPr/>
            </a:pPr>
            <a:endParaRPr lang="pl-PL" sz="2000" b="1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buFontTx/>
              <a:buBlip>
                <a:blip r:embed="rId4"/>
              </a:buBlip>
              <a:defRPr/>
            </a:pP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</a:t>
            </a: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Ocena stanu sanitarnego domu dziecka,  pogotowia </a:t>
            </a:r>
          </a:p>
          <a:p>
            <a:pPr lvl="1">
              <a:defRPr/>
            </a:pP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opiekuńczego  i innej placówki  opiekuńczo-wychowawczej </a:t>
            </a:r>
          </a:p>
          <a:p>
            <a:pPr lvl="1">
              <a:defRPr/>
            </a:pP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lub pomocy społecznej</a:t>
            </a:r>
            <a:endParaRPr lang="pl-PL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Podczas kontroli domu dziecka, pogotowia opiekuńczego i innej placówki opiekuńczo-wychowawczej lub pomocy społecznej stosuje się formularz </a:t>
            </a: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F/HDM/10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i w zależności od potrzeb wykorzystuje inne formularze zgodnie                  z zakresem kontroli. </a:t>
            </a:r>
          </a:p>
          <a:p>
            <a:pPr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568" y="260648"/>
            <a:ext cx="8064896" cy="830997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INSTRUKCJA W OBSZARZE HIGIENY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 DZIECI I MŁODZIEŻY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FBBA6F4-6F79-4A5F-B04A-DC40C2119CBE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6C6743-3F3C-4787-8F17-1EFE2E2670F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411413" y="6356350"/>
            <a:ext cx="4176712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5" cstate="print">
            <a:lum bright="-11000" contrast="-56000"/>
          </a:blip>
          <a:stretch>
            <a:fillRect/>
          </a:stretch>
        </p:blipFill>
        <p:spPr>
          <a:xfrm>
            <a:off x="323528" y="188641"/>
            <a:ext cx="1224137" cy="936103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467544" y="1772816"/>
            <a:ext cx="8280400" cy="353943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127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lvl="1">
              <a:defRPr/>
            </a:pPr>
            <a:endParaRPr lang="pl-PL" sz="2000" b="1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buFontTx/>
              <a:buBlip>
                <a:blip r:embed="rId3"/>
              </a:buBlip>
              <a:defRPr/>
            </a:pP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</a:t>
            </a: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Ocena stanu sanitarnego szkoły wyższej</a:t>
            </a:r>
            <a:endParaRPr lang="pl-PL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Podczas kontroli szkół wyższych stosuje się formularz </a:t>
            </a: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F/HDM/11                                          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oraz formularze:</a:t>
            </a:r>
          </a:p>
          <a:p>
            <a:pPr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buFontTx/>
              <a:buChar char="-"/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kontroli bloków sportowych szkół wyższych </a:t>
            </a: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F/HDM/12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, </a:t>
            </a:r>
          </a:p>
          <a:p>
            <a:pPr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buFontTx/>
              <a:buChar char="-"/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kontroli domów studenckich </a:t>
            </a: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F/HDM/13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.</a:t>
            </a:r>
          </a:p>
          <a:p>
            <a:pPr algn="just">
              <a:buFontTx/>
              <a:buChar char="-"/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568" y="260648"/>
            <a:ext cx="8064896" cy="830997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INSTRUKCJA W OBSZARZE HIGIENY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 DZIECI I MŁODZIEŻY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A0F90E0-9D2A-4713-BE0F-B0E1B6E1590B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C358F2-B0DA-4AB4-A7CF-68B9BC39C26E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268538" y="6356350"/>
            <a:ext cx="4319587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23528" y="188640"/>
            <a:ext cx="1296144" cy="9361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611560" y="476672"/>
            <a:ext cx="8064896" cy="707886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ZADANIA</a:t>
            </a:r>
          </a:p>
        </p:txBody>
      </p:sp>
      <p:sp useBgFill="1">
        <p:nvSpPr>
          <p:cNvPr id="5123" name="pole tekstowe 12"/>
          <p:cNvSpPr txBox="1">
            <a:spLocks noChangeArrowheads="1"/>
          </p:cNvSpPr>
          <p:nvPr/>
        </p:nvSpPr>
        <p:spPr bwMode="auto">
          <a:xfrm>
            <a:off x="467544" y="1772816"/>
            <a:ext cx="8208963" cy="3662541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endParaRPr lang="pl-PL" sz="2800" b="1" dirty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pl-PL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2. </a:t>
            </a: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Prowadzenie postępowania administracyjnego wynikającego                                ze sprawowanego nadzoru w placówkach oświatowo-wychowawczych, opiekuńczo-wychowawczych, wypoczynku  i rekreacji, szkołach wyższych.</a:t>
            </a:r>
          </a:p>
          <a:p>
            <a:pPr algn="ctr">
              <a:defRPr/>
            </a:pPr>
            <a:endParaRPr lang="pl-PL" sz="240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algn="ctr">
              <a:defRPr/>
            </a:pPr>
            <a:endParaRPr lang="pl-PL" sz="240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pl-PL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3. </a:t>
            </a:r>
            <a:r>
              <a:rPr lang="pl-PL" sz="200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Opracowywanie zestawień, analiz, ocen, dotyczących   </a:t>
            </a:r>
          </a:p>
          <a:p>
            <a:pPr algn="ctr">
              <a:defRPr/>
            </a:pPr>
            <a:r>
              <a:rPr lang="pl-PL" sz="200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   stanu sanitarno-higienicznego placówek nauczania,   </a:t>
            </a:r>
          </a:p>
          <a:p>
            <a:pPr algn="ctr">
              <a:defRPr/>
            </a:pPr>
            <a:r>
              <a:rPr lang="pl-PL" sz="2000" dirty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    wychowania i wypoczynku  dzieci i młodzieży.</a:t>
            </a:r>
          </a:p>
          <a:p>
            <a:pPr>
              <a:defRPr/>
            </a:pPr>
            <a:endParaRPr lang="pl-PL" sz="2400" dirty="0">
              <a:solidFill>
                <a:schemeClr val="bg1"/>
              </a:solidFill>
              <a:latin typeface="Calibri" pitchFamily="34" charset="0"/>
              <a:cs typeface="Arial" pitchFamily="34" charset="0"/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EFBFF2E-5CF8-42B9-A728-2F5DC3D5F0CE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32A294-72C9-46AF-B78D-273F5BE8B67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2124075" y="6356350"/>
            <a:ext cx="446405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7" name="Obraz 6" descr="logo2.png"/>
          <p:cNvPicPr>
            <a:picLocks noChangeAspect="1"/>
          </p:cNvPicPr>
          <p:nvPr/>
        </p:nvPicPr>
        <p:blipFill>
          <a:blip r:embed="rId3" cstate="print">
            <a:lum bright="-11000" contrast="-56000"/>
          </a:blip>
          <a:stretch>
            <a:fillRect/>
          </a:stretch>
        </p:blipFill>
        <p:spPr>
          <a:xfrm>
            <a:off x="395536" y="332656"/>
            <a:ext cx="1224136" cy="9361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467544" y="1844824"/>
            <a:ext cx="8280400" cy="38472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lvl="1">
              <a:defRPr/>
            </a:pPr>
            <a:endParaRPr lang="pl-PL" sz="2000" b="1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buFontTx/>
              <a:buBlip>
                <a:blip r:embed="rId3"/>
              </a:buBlip>
              <a:defRPr/>
            </a:pP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</a:t>
            </a: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Ocena stanu sanitarnego wypoczynku dzieci i młodzieży</a:t>
            </a:r>
            <a:endParaRPr lang="pl-PL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Podczas kontroli wypoczynku dzieci i młodzieży zorganizowanego </a:t>
            </a:r>
          </a:p>
          <a:p>
            <a:pPr algn="just"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w formie wyjazdowej stosuje się formularz </a:t>
            </a: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F/HDM/14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.</a:t>
            </a:r>
          </a:p>
          <a:p>
            <a:pPr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Podczas kontroli wypoczynku dzieci i młodzieży zorganizowanego </a:t>
            </a:r>
          </a:p>
          <a:p>
            <a:pPr algn="just"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w miejscu zamieszkania stosuje się formularz </a:t>
            </a: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F/HDM/15.</a:t>
            </a:r>
          </a:p>
          <a:p>
            <a:pPr algn="just">
              <a:defRPr/>
            </a:pPr>
            <a:endParaRPr lang="pl-PL" sz="2000" b="1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Podczas kontroli obozów pod namiotami stosuje się formularz </a:t>
            </a: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F/HDM/16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.</a:t>
            </a:r>
          </a:p>
          <a:p>
            <a:pPr algn="just"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683568" y="260648"/>
            <a:ext cx="8064896" cy="830997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INSTRUKCJA W OBSZARZE HIGIENY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 DZIECI I MŁODZIEŻY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F58E9E5-026F-4722-82DD-48F44EB67092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0F86A6-A194-4939-B608-2BBB473E07B2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411413" y="6356350"/>
            <a:ext cx="4321175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95536" y="188640"/>
            <a:ext cx="1080120" cy="9361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611559" y="1556792"/>
            <a:ext cx="7992889" cy="4278094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lvl="1">
              <a:defRPr/>
            </a:pPr>
            <a:endParaRPr lang="pl-PL" sz="2000" b="1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buFontTx/>
              <a:buBlip>
                <a:blip r:embed="rId3"/>
              </a:buBlip>
              <a:defRPr/>
            </a:pP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</a:t>
            </a: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Udokumentowanie kontroli</a:t>
            </a:r>
          </a:p>
          <a:p>
            <a:pPr lvl="1">
              <a:buFontTx/>
              <a:buBlip>
                <a:blip r:embed="rId4"/>
              </a:buBlip>
              <a:defRPr/>
            </a:pPr>
            <a:endParaRPr lang="pl-PL" sz="24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defRPr/>
            </a:pPr>
            <a:endParaRPr lang="pl-PL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Udokumentowanie kontroli oraz postępowanie pokontrolne przeprowadza się zgodnie z procedurą kontroli: </a:t>
            </a: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PT/01</a:t>
            </a: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„Sposób wykonywania działań                 w ramach zapobiegawczego i bieżącego nadzoru sanitarnego oraz zapobiegania i  zwalczania chorób zakaźnych i zakażeń”. </a:t>
            </a:r>
          </a:p>
          <a:p>
            <a:pPr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r>
              <a:rPr lang="pl-PL" sz="20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Sposób udokumentowania stwierdzonego stanu musi być opisany zgodnie              ze stanem faktycznym, rzetelnie, czytelnie i zrozumiale.</a:t>
            </a:r>
          </a:p>
          <a:p>
            <a:pPr algn="just">
              <a:defRPr/>
            </a:pPr>
            <a:endParaRPr lang="pl-PL" sz="2000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568" y="260648"/>
            <a:ext cx="7920880" cy="830997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INSTRUKCJA W OBSZARZE HIGIENY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 DZIECI I MŁODZIEŻY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4B7F88E-E882-4591-88D4-CC84C61E7389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4BBEC-A70C-4C55-B599-F5B2ED74E28E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411413" y="6356350"/>
            <a:ext cx="4321175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5" cstate="print">
            <a:lum bright="-11000" contrast="-56000"/>
          </a:blip>
          <a:stretch>
            <a:fillRect/>
          </a:stretch>
        </p:blipFill>
        <p:spPr>
          <a:xfrm>
            <a:off x="395536" y="188640"/>
            <a:ext cx="1152128" cy="9361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179388" y="1412875"/>
            <a:ext cx="8713787" cy="5262979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  <a:defRPr/>
            </a:pP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</a:t>
            </a: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Formularze i załączniki</a:t>
            </a:r>
          </a:p>
          <a:p>
            <a:pPr>
              <a:defRPr/>
            </a:pPr>
            <a:endParaRPr lang="pl-PL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defRPr/>
            </a:pPr>
            <a:r>
              <a:rPr lang="pl-PL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F/HDM/01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– „Ocena stanu sanitarnego żłobka/klubu dziecięcego”.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  <a:hlinkClick r:id="rId4" action="ppaction://hlinkpres?slideindex=1&amp;slidetitle=" tooltip="żłobek"/>
              </a:rPr>
              <a:t>OPIEKA NAD DZIECKIEM MŁODSZYM - </a:t>
            </a:r>
            <a:r>
              <a:rPr lang="pl-PL" i="1" dirty="0" err="1">
                <a:solidFill>
                  <a:schemeClr val="bg1"/>
                </a:solidFill>
                <a:latin typeface="+mn-lt"/>
                <a:cs typeface="Arial" pitchFamily="34" charset="0"/>
                <a:hlinkClick r:id="rId4" action="ppaction://hlinkpres?slideindex=1&amp;slidetitle=" tooltip="żłobek"/>
              </a:rPr>
              <a:t>Kopia.pptx</a:t>
            </a:r>
            <a:endParaRPr lang="pl-PL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defRPr/>
            </a:pPr>
            <a:endParaRPr lang="pl-PL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defRPr/>
            </a:pPr>
            <a:r>
              <a:rPr lang="pl-PL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F/HDM/02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–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„Ocena stanu sanitarnego przedszkola”. </a:t>
            </a:r>
          </a:p>
          <a:p>
            <a:pPr lvl="1">
              <a:defRPr/>
            </a:pPr>
            <a:endParaRPr lang="pl-PL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defRPr/>
            </a:pPr>
            <a:r>
              <a:rPr lang="pl-PL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F/HDM/03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-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„Ocena stanu sanitarnego innej formy wychowania   </a:t>
            </a:r>
          </a:p>
          <a:p>
            <a:pPr lvl="1">
              <a:defRPr/>
            </a:pP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                 przedszkolnego”.     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  <a:hlinkClick r:id="rId5" action="ppaction://hlinkpres?slideindex=1&amp;slidetitle="/>
              </a:rPr>
              <a:t>OPIEKA NAD DZIECKIEM W WIEKU </a:t>
            </a:r>
            <a:r>
              <a:rPr lang="pl-PL" i="1" dirty="0" err="1">
                <a:solidFill>
                  <a:schemeClr val="bg1"/>
                </a:solidFill>
                <a:latin typeface="+mn-lt"/>
                <a:cs typeface="Arial" pitchFamily="34" charset="0"/>
                <a:hlinkClick r:id="rId5" action="ppaction://hlinkpres?slideindex=1&amp;slidetitle="/>
              </a:rPr>
              <a:t>PRZEDSZKOLNYM.ppt</a:t>
            </a:r>
            <a:endParaRPr lang="pl-PL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defRPr/>
            </a:pPr>
            <a:endParaRPr lang="pl-PL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defRPr/>
            </a:pPr>
            <a:r>
              <a:rPr lang="pl-PL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F/HDM/04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–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„Ocena stanu sanitarnego szkoły”.</a:t>
            </a:r>
          </a:p>
          <a:p>
            <a:pPr lvl="1">
              <a:defRPr/>
            </a:pPr>
            <a:endParaRPr lang="pl-PL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defRPr/>
            </a:pPr>
            <a:r>
              <a:rPr lang="pl-PL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F/HDM/05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– „Ocena dostosowania mebli edukacyjnych do zasad ergonomii”.</a:t>
            </a:r>
          </a:p>
          <a:p>
            <a:pPr lvl="1">
              <a:defRPr/>
            </a:pPr>
            <a:endParaRPr lang="pl-PL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defRPr/>
            </a:pPr>
            <a:r>
              <a:rPr lang="pl-PL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F/HDM/06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– „Ocena realizacji wymogów w zakresie stosowania   </a:t>
            </a:r>
          </a:p>
          <a:p>
            <a:pPr lvl="1">
              <a:defRPr/>
            </a:pP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                 niebezpiecznych substancji chemicznych i ich mieszanin                         </a:t>
            </a:r>
          </a:p>
          <a:p>
            <a:pPr lvl="1">
              <a:defRPr/>
            </a:pP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                 w  placówkach”. 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683568" y="260648"/>
            <a:ext cx="8208912" cy="830997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INSTRUKCJA W OBSZARZE HIGIENY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 DZIECI I MŁODZIEŻY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44A4D81-C99F-470C-9739-46034BC3FA5D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B8A28A-4A8B-4EF6-A04A-B4BB5F900D6F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339975" y="6356350"/>
            <a:ext cx="424815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6" cstate="print">
            <a:lum bright="-11000" contrast="-56000"/>
          </a:blip>
          <a:stretch>
            <a:fillRect/>
          </a:stretch>
        </p:blipFill>
        <p:spPr>
          <a:xfrm>
            <a:off x="395536" y="188640"/>
            <a:ext cx="1008112" cy="9361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323527" y="1556792"/>
            <a:ext cx="8208913" cy="4739759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  <a:defRPr/>
            </a:pP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 </a:t>
            </a: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Formularze i załączniki</a:t>
            </a:r>
          </a:p>
          <a:p>
            <a:pPr>
              <a:defRPr/>
            </a:pPr>
            <a:endParaRPr lang="pl-PL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defRPr/>
            </a:pPr>
            <a:r>
              <a:rPr lang="pl-PL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F/HDM/07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–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„Ocena warunków do praktycznej nauki zawodu”.</a:t>
            </a:r>
          </a:p>
          <a:p>
            <a:pPr lvl="1">
              <a:defRPr/>
            </a:pPr>
            <a:endParaRPr lang="pl-PL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defRPr/>
            </a:pPr>
            <a:r>
              <a:rPr lang="pl-PL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F/HDM/08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– „Ocena stanu sanitarnego placówki pracy pozaszkolnej”. </a:t>
            </a:r>
          </a:p>
          <a:p>
            <a:pPr lvl="1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defRPr/>
            </a:pPr>
            <a:r>
              <a:rPr lang="pl-PL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F/HDM/09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–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„Ocena stanu sanitarnego internatu, bursy oraz innych placówek   </a:t>
            </a:r>
          </a:p>
          <a:p>
            <a:pPr lvl="1">
              <a:defRPr/>
            </a:pP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                całodobowych zapewniających opiekę i wychowanie uczniom               </a:t>
            </a:r>
          </a:p>
          <a:p>
            <a:pPr lvl="1">
              <a:defRPr/>
            </a:pP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                w okresie nauki poza miejscem stałego zamieszkania”.</a:t>
            </a:r>
          </a:p>
          <a:p>
            <a:pPr lvl="1">
              <a:defRPr/>
            </a:pPr>
            <a:endParaRPr lang="pl-PL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defRPr/>
            </a:pPr>
            <a:r>
              <a:rPr lang="pl-PL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F/HDM/10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– „Ocena stanu sanitarnego domu dziecka, pogotowia   </a:t>
            </a:r>
          </a:p>
          <a:p>
            <a:pPr lvl="1">
              <a:defRPr/>
            </a:pP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                opiekuńczego i innej placówki opiekuńczo-wychowawczej lub   </a:t>
            </a:r>
          </a:p>
          <a:p>
            <a:pPr lvl="1">
              <a:defRPr/>
            </a:pP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               pomocy społecznej”.</a:t>
            </a:r>
          </a:p>
          <a:p>
            <a:pPr lvl="1">
              <a:defRPr/>
            </a:pPr>
            <a:endParaRPr lang="pl-PL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defRPr/>
            </a:pPr>
            <a:r>
              <a:rPr lang="pl-PL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F/HDM/11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–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„Ocena stanu sanitarnego szkoły wyższej”.</a:t>
            </a:r>
          </a:p>
          <a:p>
            <a:pPr lvl="1"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568" y="260648"/>
            <a:ext cx="7848872" cy="830997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INSTRUKCJA W OBSZARZE HIGIENY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 DZIECI I MŁODZIEŻY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0ACB4F1-7647-47C0-84BD-74D486FC3AA5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26BA8D-9218-4487-A221-C720BA224949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411413" y="6356350"/>
            <a:ext cx="4321175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95536" y="188640"/>
            <a:ext cx="1080120" cy="9361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467544" y="1268760"/>
            <a:ext cx="7993583" cy="4985980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  <a:defRPr/>
            </a:pPr>
            <a:r>
              <a:rPr lang="pl-PL" sz="20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 </a:t>
            </a: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Formularze i załączniki</a:t>
            </a:r>
          </a:p>
          <a:p>
            <a:pPr>
              <a:defRPr/>
            </a:pPr>
            <a:endParaRPr lang="pl-PL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defRPr/>
            </a:pPr>
            <a:r>
              <a:rPr lang="pl-PL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F/HDM/12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–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„Ocena stanu sanitarnego bloków i terenów sportowych                     </a:t>
            </a:r>
          </a:p>
          <a:p>
            <a:pPr lvl="1">
              <a:defRPr/>
            </a:pP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                  w szkołach wyższych”.</a:t>
            </a:r>
          </a:p>
          <a:p>
            <a:pPr lvl="1">
              <a:defRPr/>
            </a:pPr>
            <a:endParaRPr lang="pl-PL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defRPr/>
            </a:pPr>
            <a:r>
              <a:rPr lang="pl-PL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F/HDM/13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–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„Ocena stanu sanitarnego domu studenckiego”.</a:t>
            </a:r>
          </a:p>
          <a:p>
            <a:pPr lvl="1">
              <a:defRPr/>
            </a:pPr>
            <a:endParaRPr lang="pl-PL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defRPr/>
            </a:pPr>
            <a:r>
              <a:rPr lang="pl-PL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F/HDM/14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–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„Ocena stanu sanitarnego wypoczynku dzieci i młodzieży                     </a:t>
            </a:r>
          </a:p>
          <a:p>
            <a:pPr lvl="1">
              <a:defRPr/>
            </a:pP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                  w formie wyjazdowej”. </a:t>
            </a:r>
          </a:p>
          <a:p>
            <a:pPr lvl="1">
              <a:defRPr/>
            </a:pPr>
            <a:endParaRPr lang="pl-PL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defRPr/>
            </a:pPr>
            <a:r>
              <a:rPr lang="pl-PL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F/HDM/15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-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„Ocena stanu sanitarnego wypoczynku dzieci i młodzieży                         </a:t>
            </a:r>
          </a:p>
          <a:p>
            <a:pPr lvl="1">
              <a:defRPr/>
            </a:pP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                  w miejscu zamieszkania”. </a:t>
            </a:r>
          </a:p>
          <a:p>
            <a:pPr lvl="1">
              <a:defRPr/>
            </a:pPr>
            <a:endParaRPr lang="pl-PL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defRPr/>
            </a:pPr>
            <a:r>
              <a:rPr lang="pl-PL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F/HDM/16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–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„Ocena stanu sanitarnego obozów organizowanych pod </a:t>
            </a:r>
          </a:p>
          <a:p>
            <a:pPr lvl="1">
              <a:defRPr/>
            </a:pP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                 namiotami”. </a:t>
            </a:r>
          </a:p>
          <a:p>
            <a:pPr lvl="1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lvl="1">
              <a:defRPr/>
            </a:pPr>
            <a:r>
              <a:rPr lang="pl-PL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F/HDM/17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–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„Ocena stanu sanitarnego schroniska młodzieżowego”.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683568" y="188641"/>
            <a:ext cx="7776864" cy="830997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INSTRUKCJA W OBSZARZE HIGIENY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 DZIECI I MŁODZIEŻY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68B447E-8C85-46BF-BA16-EEC1FD0806BC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85147-A872-4BAB-B6FC-1CA6B653A9E3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268538" y="6356350"/>
            <a:ext cx="4319587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23528" y="0"/>
            <a:ext cx="1097988" cy="105273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1" name="pole tekstowe 12">
            <a:hlinkClick r:id="rId3" action="ppaction://hlinkpres?slideindex=1&amp;slidetitle="/>
          </p:cNvPr>
          <p:cNvSpPr txBox="1">
            <a:spLocks noChangeArrowheads="1"/>
          </p:cNvSpPr>
          <p:nvPr/>
        </p:nvSpPr>
        <p:spPr bwMode="auto">
          <a:xfrm>
            <a:off x="323528" y="908720"/>
            <a:ext cx="8497639" cy="541686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buFontTx/>
              <a:buBlip>
                <a:blip r:embed="rId4"/>
              </a:buBlip>
              <a:defRPr/>
            </a:pPr>
            <a:r>
              <a:rPr lang="pl-PL" sz="2400" b="1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</a:t>
            </a: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DOKUMENTACJA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 fontAlgn="t">
              <a:buFont typeface="Arial" pitchFamily="34" charset="0"/>
              <a:buChar char="•"/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Dokumentacja pracowników do celów sanitarno-epidemiologicznych aktualna.</a:t>
            </a:r>
          </a:p>
          <a:p>
            <a:pPr marL="174625" algn="just" fontAlgn="t"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 </a:t>
            </a:r>
            <a:r>
              <a:rPr lang="pl-PL" sz="16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Badanie do celów sanitarno-epidemiologicznych przeprowadza się przed:</a:t>
            </a:r>
            <a:endParaRPr lang="pl-PL" sz="16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174625" algn="just" fontAlgn="t">
              <a:defRPr/>
            </a:pPr>
            <a:r>
              <a:rPr lang="pl-PL" sz="1600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podjęciem pracy, przed ponownym podjęciem pracy po przebyciu zakażenia czynnikiem chorobotwórczym tj.  zakażenia prątkami gruźlicy oraz zakażenia pałeczkami duru brzusznego, durów rzekomych A, B i C, innymi pałeczkami z rodzaju Salmonella i Shigella oraz innymi czynnikami chorobotwórczymi, które wywołują stany chorobowe wykluczające wykonywanie prac, przy wykonywaniu których jest możliwe przeniesienie zakażenia na inne osoby.</a:t>
            </a:r>
          </a:p>
          <a:p>
            <a:pPr fontAlgn="t"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174625" algn="just">
              <a:buFont typeface="Arial" pitchFamily="34" charset="0"/>
              <a:buChar char="•"/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Dyrektor, co najmniej raz w roku, dokonuje kontroli zapewniania bezpiecznych                  </a:t>
            </a:r>
          </a:p>
          <a:p>
            <a:pPr marL="174625" algn="just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i higienicznych warunków korzystania z obiektów należących do placówki.</a:t>
            </a:r>
          </a:p>
          <a:p>
            <a:pPr marL="174625" algn="just">
              <a:defRPr/>
            </a:pPr>
            <a:endParaRPr lang="pl-PL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174625" algn="just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Dyrektor dysponuje opracowaniami  kierunków  poprawy warunków korzystania                       </a:t>
            </a:r>
          </a:p>
          <a:p>
            <a:pPr marL="174625" algn="just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z obiektów należących do placówki.</a:t>
            </a:r>
          </a:p>
          <a:p>
            <a:pPr marL="174625" algn="just">
              <a:defRPr/>
            </a:pPr>
            <a:endParaRPr lang="pl-PL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174625" algn="just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Dyrektor  przeprowadza okresowe remonty i konserwacje w celu zachowania </a:t>
            </a:r>
          </a:p>
          <a:p>
            <a:pPr marL="174625" algn="just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wymagań bezpieczeństwa i higieny pracy.</a:t>
            </a:r>
          </a:p>
          <a:p>
            <a:pPr marL="174625" algn="just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  <a:hlinkClick r:id="rId3" action="ppaction://hlinkpres?slideindex=1&amp;slidetitle=" tooltip="przedszkole"/>
              </a:rPr>
              <a:t>OPIEKA NAD DZIECKIEM W WIEKU </a:t>
            </a:r>
            <a:r>
              <a:rPr lang="pl-PL" dirty="0" err="1">
                <a:solidFill>
                  <a:schemeClr val="bg1"/>
                </a:solidFill>
                <a:latin typeface="+mn-lt"/>
                <a:cs typeface="Arial" pitchFamily="34" charset="0"/>
                <a:hlinkClick r:id="rId3" action="ppaction://hlinkpres?slideindex=1&amp;slidetitle=" tooltip="przedszkole"/>
              </a:rPr>
              <a:t>PRZEDSZKOLNYM.ppt</a:t>
            </a:r>
            <a:endParaRPr lang="pl-PL" i="1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568" y="188640"/>
            <a:ext cx="8136904" cy="461665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OCENA STANU SANITARNEGO PRZEDSZKOLA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529532A-10B2-455D-9293-733A78FE65C6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8839C-D3A2-4C50-A246-61FC099539D0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411413" y="6356350"/>
            <a:ext cx="424815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5" cstate="print">
            <a:lum bright="-11000" contrast="-56000"/>
          </a:blip>
          <a:stretch>
            <a:fillRect/>
          </a:stretch>
        </p:blipFill>
        <p:spPr>
          <a:xfrm>
            <a:off x="323528" y="0"/>
            <a:ext cx="888644" cy="8007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251520" y="779413"/>
            <a:ext cx="8568952" cy="5170646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  <a:defRPr/>
            </a:pPr>
            <a:r>
              <a:rPr lang="pl-PL" sz="24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BUDYNEK</a:t>
            </a:r>
            <a:endParaRPr lang="pl-PL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174625" algn="just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Sale zajęć spełniają wymagania w zakresie wysokości pomieszczeń tj. 3 m.</a:t>
            </a:r>
          </a:p>
          <a:p>
            <a:pPr marL="174625" algn="just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174625" algn="just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Poziom podłogi  w salach minimum 0,3 m  powyżej poziomu przyległego terenu.</a:t>
            </a:r>
          </a:p>
          <a:p>
            <a:pPr marL="174625" algn="just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174625" algn="just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Sufity i ściany czyste, bez ubytków, uszkodzeń oraz śladów zawilgoceń.</a:t>
            </a:r>
          </a:p>
          <a:p>
            <a:pPr marL="174625" algn="just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174625" algn="just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Podłogi  równe, nieśliskie, niepylące, odporne na ścieranie oraz nacisk, łatwe              </a:t>
            </a:r>
          </a:p>
          <a:p>
            <a:pPr marL="174625" algn="just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do utrzymania w czystości.</a:t>
            </a:r>
          </a:p>
          <a:p>
            <a:pPr marL="174625" algn="just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174625" algn="just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Stan stolarki okiennej nie stwarza zagrożenia dla zdrowia i bezpieczeństwa                                  </a:t>
            </a:r>
          </a:p>
          <a:p>
            <a:pPr marL="174625" algn="just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osób   korzystających z pomieszczeń (konstrukcja stabilna, bez uszkodzeń).</a:t>
            </a:r>
          </a:p>
          <a:p>
            <a:pPr marL="174625" algn="just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174625" algn="just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Stolarka  drzwiowa w dobrym stanie technicznym, nie uszkodzona, czysta, </a:t>
            </a:r>
          </a:p>
          <a:p>
            <a:pPr marL="174625" algn="just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nie zagrażająca bezpieczeństwu. </a:t>
            </a:r>
          </a:p>
          <a:p>
            <a:pPr marL="174625" algn="just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174625" algn="just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Stopnie schodów równe, nieśliskie.</a:t>
            </a:r>
          </a:p>
          <a:p>
            <a:pPr marL="174625" algn="just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568" y="188640"/>
            <a:ext cx="8064896" cy="461665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OCENA STANU SANITARNEGO PRZEDSZKOLA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4F30678-ABFD-4028-A857-B4A8DDF6BC80}" type="datetime1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333304-4B6A-4675-90AD-5630F3442101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195513" y="6356350"/>
            <a:ext cx="446405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95536" y="0"/>
            <a:ext cx="888644" cy="8007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83568" y="188640"/>
            <a:ext cx="7920880" cy="461665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OCENA STANU SANITARNEGO PRZEDSZKOLA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 useBgFill="1">
        <p:nvSpPr>
          <p:cNvPr id="50179" name="Symbol zastępczy zawartości 6"/>
          <p:cNvSpPr>
            <a:spLocks noGrp="1"/>
          </p:cNvSpPr>
          <p:nvPr>
            <p:ph sz="half" idx="1"/>
          </p:nvPr>
        </p:nvSpPr>
        <p:spPr>
          <a:xfrm>
            <a:off x="395288" y="1196975"/>
            <a:ext cx="3744912" cy="4895850"/>
          </a:xfrm>
          <a:ln w="19050">
            <a:solidFill>
              <a:schemeClr val="bg1"/>
            </a:solidFill>
          </a:ln>
        </p:spPr>
        <p:txBody>
          <a:bodyPr/>
          <a:lstStyle/>
          <a:p>
            <a:pPr>
              <a:buFont typeface="Arial" charset="0"/>
              <a:buBlip>
                <a:blip r:embed="rId3"/>
              </a:buBlip>
            </a:pPr>
            <a:r>
              <a:rPr lang="pl-PL" sz="2000" b="1" smtClean="0">
                <a:solidFill>
                  <a:schemeClr val="bg1"/>
                </a:solidFill>
              </a:rPr>
              <a:t> BUDYNEK</a:t>
            </a:r>
          </a:p>
          <a:p>
            <a:pPr>
              <a:buFont typeface="Arial" charset="0"/>
              <a:buNone/>
            </a:pPr>
            <a:endParaRPr lang="pl-PL" sz="2000" smtClean="0">
              <a:solidFill>
                <a:schemeClr val="bg1"/>
              </a:solidFill>
            </a:endParaRPr>
          </a:p>
          <a:p>
            <a:pPr>
              <a:buFont typeface="Arial" charset="0"/>
              <a:buNone/>
            </a:pPr>
            <a:endParaRPr lang="pl-PL" sz="2000" smtClean="0">
              <a:solidFill>
                <a:schemeClr val="bg1"/>
              </a:solidFill>
            </a:endParaRPr>
          </a:p>
          <a:p>
            <a:pPr algn="ctr"/>
            <a:r>
              <a:rPr lang="pl-PL" sz="1800" smtClean="0">
                <a:solidFill>
                  <a:schemeClr val="bg1"/>
                </a:solidFill>
              </a:rPr>
              <a:t>Schody wyposażone w balustrady z poręczami zabezpieczonymi przed ewentualnym zsuwaniem się po nich.</a:t>
            </a:r>
          </a:p>
          <a:p>
            <a:pPr algn="ctr"/>
            <a:endParaRPr lang="pl-PL" sz="1800" smtClean="0">
              <a:solidFill>
                <a:schemeClr val="bg1"/>
              </a:solidFill>
            </a:endParaRPr>
          </a:p>
          <a:p>
            <a:pPr algn="ctr"/>
            <a:r>
              <a:rPr lang="pl-PL" sz="1800" smtClean="0">
                <a:solidFill>
                  <a:schemeClr val="bg1"/>
                </a:solidFill>
              </a:rPr>
              <a:t> Otwartą przestrzeń między biegami schodów zabezpieczono siatką lub w inny skuteczny sposób.</a:t>
            </a:r>
          </a:p>
          <a:p>
            <a:pPr algn="ctr"/>
            <a:endParaRPr lang="pl-PL" sz="1800" smtClean="0">
              <a:solidFill>
                <a:schemeClr val="bg1"/>
              </a:solidFill>
            </a:endParaRPr>
          </a:p>
          <a:p>
            <a:pPr algn="ctr"/>
            <a:r>
              <a:rPr lang="pl-PL" sz="1800" smtClean="0">
                <a:solidFill>
                  <a:schemeClr val="bg1"/>
                </a:solidFill>
              </a:rPr>
              <a:t> Szatnia dla dzieci wydzielona.</a:t>
            </a:r>
          </a:p>
          <a:p>
            <a:endParaRPr lang="pl-PL" smtClean="0"/>
          </a:p>
        </p:txBody>
      </p:sp>
      <p:sp useBgFill="1">
        <p:nvSpPr>
          <p:cNvPr id="50180" name="Symbol zastępczy zawartości 7"/>
          <p:cNvSpPr>
            <a:spLocks noGrp="1"/>
          </p:cNvSpPr>
          <p:nvPr>
            <p:ph sz="half" idx="2"/>
          </p:nvPr>
        </p:nvSpPr>
        <p:spPr>
          <a:xfrm>
            <a:off x="4787900" y="1052513"/>
            <a:ext cx="3816350" cy="5113337"/>
          </a:xfrm>
          <a:ln w="19050">
            <a:solidFill>
              <a:schemeClr val="bg1"/>
            </a:solidFill>
          </a:ln>
        </p:spPr>
        <p:txBody>
          <a:bodyPr/>
          <a:lstStyle/>
          <a:p>
            <a:pPr>
              <a:buFont typeface="Arial" charset="0"/>
              <a:buBlip>
                <a:blip r:embed="rId3"/>
              </a:buBlip>
            </a:pPr>
            <a:r>
              <a:rPr lang="pl-PL" sz="2000" b="1" smtClean="0">
                <a:solidFill>
                  <a:schemeClr val="bg1"/>
                </a:solidFill>
              </a:rPr>
              <a:t>WYPOSAŻENIE TECHNICZNE BUDYNKU</a:t>
            </a:r>
          </a:p>
          <a:p>
            <a:pPr>
              <a:buFont typeface="Arial" charset="0"/>
              <a:buNone/>
            </a:pPr>
            <a:endParaRPr lang="pl-PL" sz="2000" smtClean="0">
              <a:solidFill>
                <a:schemeClr val="bg1"/>
              </a:solidFill>
            </a:endParaRPr>
          </a:p>
          <a:p>
            <a:pPr algn="ctr"/>
            <a:r>
              <a:rPr lang="pl-PL" sz="1800" smtClean="0">
                <a:solidFill>
                  <a:schemeClr val="bg1"/>
                </a:solidFill>
              </a:rPr>
              <a:t>Zapewniona bieżąca zimna woda. </a:t>
            </a:r>
          </a:p>
          <a:p>
            <a:pPr algn="just">
              <a:buFont typeface="Arial" charset="0"/>
              <a:buNone/>
            </a:pPr>
            <a:endParaRPr lang="pl-PL" sz="1800" smtClean="0">
              <a:solidFill>
                <a:schemeClr val="bg1"/>
              </a:solidFill>
            </a:endParaRPr>
          </a:p>
          <a:p>
            <a:pPr algn="ctr"/>
            <a:r>
              <a:rPr lang="pl-PL" sz="1800" smtClean="0">
                <a:solidFill>
                  <a:schemeClr val="bg1"/>
                </a:solidFill>
              </a:rPr>
              <a:t>Zapewniona bieżąca ciepła woda dla dzieci.</a:t>
            </a:r>
          </a:p>
          <a:p>
            <a:pPr algn="just"/>
            <a:endParaRPr lang="pl-PL" sz="1800" smtClean="0">
              <a:solidFill>
                <a:schemeClr val="bg1"/>
              </a:solidFill>
            </a:endParaRPr>
          </a:p>
          <a:p>
            <a:pPr algn="ctr"/>
            <a:r>
              <a:rPr lang="pl-PL" sz="1800" smtClean="0">
                <a:solidFill>
                  <a:schemeClr val="bg1"/>
                </a:solidFill>
              </a:rPr>
              <a:t>Grzejniki centralnego ogrzewania osłonięte lub zabezpieczone przed bezpośrednim kontaktem                      z elementem grzejnym.</a:t>
            </a:r>
          </a:p>
          <a:p>
            <a:pPr algn="just"/>
            <a:endParaRPr lang="pl-PL" sz="1800" smtClean="0">
              <a:solidFill>
                <a:schemeClr val="bg1"/>
              </a:solidFill>
            </a:endParaRPr>
          </a:p>
          <a:p>
            <a:pPr algn="ctr"/>
            <a:r>
              <a:rPr lang="pl-PL" sz="1800" smtClean="0">
                <a:solidFill>
                  <a:schemeClr val="bg1"/>
                </a:solidFill>
              </a:rPr>
              <a:t>Zapewniona instalacja </a:t>
            </a:r>
          </a:p>
          <a:p>
            <a:pPr algn="ctr">
              <a:buFont typeface="Arial" charset="0"/>
              <a:buNone/>
            </a:pPr>
            <a:r>
              <a:rPr lang="pl-PL" sz="1800" smtClean="0">
                <a:solidFill>
                  <a:schemeClr val="bg1"/>
                </a:solidFill>
              </a:rPr>
              <a:t>do odprowadzania ścieków </a:t>
            </a:r>
          </a:p>
          <a:p>
            <a:pPr algn="ctr">
              <a:buFont typeface="Arial" charset="0"/>
              <a:buNone/>
            </a:pPr>
            <a:r>
              <a:rPr lang="pl-PL" sz="1800" smtClean="0">
                <a:solidFill>
                  <a:schemeClr val="bg1"/>
                </a:solidFill>
              </a:rPr>
              <a:t>i wody deszczowej.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F03EEA0-FE09-4A93-9981-16AD3C9B4429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ADB2ED-05ED-4500-AA74-113B6B08F5D1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339975" y="6356350"/>
            <a:ext cx="4319588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23528" y="0"/>
            <a:ext cx="888644" cy="8007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827584" y="404664"/>
            <a:ext cx="7344816" cy="461665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OCENA STANU SANITARNEGO PRZEDSZKOLA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 useBgFill="1">
        <p:nvSpPr>
          <p:cNvPr id="5" name="pole tekstowe 4"/>
          <p:cNvSpPr txBox="1"/>
          <p:nvPr/>
        </p:nvSpPr>
        <p:spPr>
          <a:xfrm>
            <a:off x="899592" y="1196752"/>
            <a:ext cx="7272808" cy="4862870"/>
          </a:xfrm>
          <a:prstGeom prst="rect">
            <a:avLst/>
          </a:prstGeom>
          <a:ln w="28575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endParaRPr lang="pl-PL" sz="20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Tx/>
              <a:buBlip>
                <a:blip r:embed="rId3"/>
              </a:buBlip>
              <a:defRPr/>
            </a:pPr>
            <a:r>
              <a:rPr lang="pl-PL" sz="20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MIKROKLIMAT POMIESZCZEŃ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W pomieszczeniach  placówki zapewnia się właściwe oświetlenie </a:t>
            </a:r>
          </a:p>
          <a:p>
            <a:pPr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(zgodne  z Polskimi Normami).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W pomieszczeniach  placówki zapewnia się wentylację i ogrzewanie          </a:t>
            </a:r>
          </a:p>
          <a:p>
            <a:pPr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 z  uwzględnieniem potrzeb użytkowych i funkcji poszczególnych </a:t>
            </a:r>
          </a:p>
          <a:p>
            <a:pPr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 pomieszczeń.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We wszystkich pomieszczeniach zapewniona wentylacja grawitacyjna </a:t>
            </a:r>
          </a:p>
          <a:p>
            <a:pPr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 lub  mechaniczna.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Wentylacja mechaniczna w ustępach z ilością kabin większą niż jedna </a:t>
            </a:r>
          </a:p>
          <a:p>
            <a:pPr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 lub  nie posiadających okien.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Okna czyste, bez uszkodzeń, umożliwiające wymianę powietrza.</a:t>
            </a:r>
          </a:p>
        </p:txBody>
      </p:sp>
      <p:sp>
        <p:nvSpPr>
          <p:cNvPr id="6" name="Symbol zastępczy daty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95C0332-558F-46FB-A17A-72C65756E4E8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966B2A-4B7B-479B-9C65-B7FF38F90D54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2268538" y="6356350"/>
            <a:ext cx="4175125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9" name="Obraz 8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467544" y="260648"/>
            <a:ext cx="936104" cy="8007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755576" y="404664"/>
            <a:ext cx="7776864" cy="461665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OCENA STANU SANITARNEGO PRZEDSZKOLA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 useBgFill="1">
        <p:nvSpPr>
          <p:cNvPr id="5" name="pole tekstowe 4"/>
          <p:cNvSpPr txBox="1"/>
          <p:nvPr/>
        </p:nvSpPr>
        <p:spPr>
          <a:xfrm>
            <a:off x="539552" y="1196752"/>
            <a:ext cx="7992887" cy="458587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pl-PL" sz="20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pl-PL" sz="20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MIKROKLIMAT POMIESZCZEŃ</a:t>
            </a:r>
          </a:p>
          <a:p>
            <a:pPr>
              <a:defRPr/>
            </a:pPr>
            <a:endParaRPr lang="pl-PL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Powierzchnia okien do powierzchni podłogi wynosi co najmniej 1: 8.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Co najmniej 50% powierzchni okien ma konstrukcję umożliwiającą  otwieranie.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Istnieje możliwość ochrony przed nadmiernym  nasłonecznieniem.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Temperatura pomieszczeń , w których odbywają się zajęcia wynosi co najmniej  </a:t>
            </a:r>
          </a:p>
          <a:p>
            <a:pPr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20</a:t>
            </a:r>
            <a:r>
              <a:rPr lang="pl-PL" baseline="30000" dirty="0">
                <a:solidFill>
                  <a:schemeClr val="bg1"/>
                </a:solidFill>
                <a:latin typeface="+mn-lt"/>
                <a:cs typeface="Arial" pitchFamily="34" charset="0"/>
              </a:rPr>
              <a:t>0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C  (mierzone w sezonie grzewczym).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Punkty świetlne czynne.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Punkty świetlne zaopatrzone w osłony.</a:t>
            </a:r>
          </a:p>
        </p:txBody>
      </p:sp>
      <p:sp>
        <p:nvSpPr>
          <p:cNvPr id="6" name="Symbol zastępczy daty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B7F2D76-68B2-4283-88A2-C662059ED820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9891C9-7349-410C-882C-1EE7B1364101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2484438" y="6356350"/>
            <a:ext cx="424815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9" name="Obraz 8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95536" y="188640"/>
            <a:ext cx="1008112" cy="8007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611560" y="476672"/>
            <a:ext cx="7848872" cy="707886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ZADANIA</a:t>
            </a:r>
          </a:p>
        </p:txBody>
      </p:sp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539750" y="2060575"/>
            <a:ext cx="7920038" cy="2554545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endParaRPr lang="pl-PL" sz="2800" b="1" dirty="0">
              <a:solidFill>
                <a:srgbClr val="FF0000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pl-PL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</a:rPr>
              <a:t>4. </a:t>
            </a:r>
            <a:r>
              <a:rPr lang="pl-PL" sz="2000" dirty="0">
                <a:solidFill>
                  <a:schemeClr val="bg1"/>
                </a:solidFill>
                <a:latin typeface="Calibri" pitchFamily="34" charset="0"/>
              </a:rPr>
              <a:t>Podejmowanie działań edukacyjnych celem </a:t>
            </a:r>
          </a:p>
          <a:p>
            <a:pPr algn="ctr">
              <a:defRPr/>
            </a:pPr>
            <a:r>
              <a:rPr lang="pl-PL" sz="2000" dirty="0">
                <a:solidFill>
                  <a:schemeClr val="bg1"/>
                </a:solidFill>
                <a:latin typeface="Calibri" pitchFamily="34" charset="0"/>
              </a:rPr>
              <a:t>    kształtowania prawidłowych postaw i zachowań </a:t>
            </a:r>
          </a:p>
          <a:p>
            <a:pPr algn="ctr">
              <a:defRPr/>
            </a:pPr>
            <a:r>
              <a:rPr lang="pl-PL" sz="2000" dirty="0">
                <a:solidFill>
                  <a:schemeClr val="bg1"/>
                </a:solidFill>
                <a:latin typeface="Calibri" pitchFamily="34" charset="0"/>
              </a:rPr>
              <a:t>    prozdrowotnych wśród dzieci i młodzieży,</a:t>
            </a:r>
          </a:p>
          <a:p>
            <a:pPr algn="ctr">
              <a:defRPr/>
            </a:pPr>
            <a:r>
              <a:rPr lang="pl-PL" sz="2000" dirty="0">
                <a:solidFill>
                  <a:schemeClr val="bg1"/>
                </a:solidFill>
                <a:latin typeface="Calibri" pitchFamily="34" charset="0"/>
              </a:rPr>
              <a:t>    dostarczanie merytorycznego wsparcia dyrektorom   </a:t>
            </a:r>
          </a:p>
          <a:p>
            <a:pPr algn="ctr">
              <a:defRPr/>
            </a:pPr>
            <a:r>
              <a:rPr lang="pl-PL" sz="2000" dirty="0">
                <a:solidFill>
                  <a:schemeClr val="bg1"/>
                </a:solidFill>
                <a:latin typeface="Calibri" pitchFamily="34" charset="0"/>
              </a:rPr>
              <a:t>    placówek w zakresie bezpieczeństwa i higieny. </a:t>
            </a:r>
          </a:p>
          <a:p>
            <a:pPr>
              <a:defRPr/>
            </a:pPr>
            <a:endParaRPr lang="pl-PL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FB04DD5-310E-4A3E-A377-906F710B9587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329340-D389-44F1-B0B2-11E940B5E79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979613" y="6356350"/>
            <a:ext cx="4537075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7" name="Obraz 6" descr="logo2.png"/>
          <p:cNvPicPr>
            <a:picLocks noChangeAspect="1"/>
          </p:cNvPicPr>
          <p:nvPr/>
        </p:nvPicPr>
        <p:blipFill>
          <a:blip r:embed="rId3" cstate="print">
            <a:lum bright="-11000" contrast="-56000"/>
          </a:blip>
          <a:stretch>
            <a:fillRect/>
          </a:stretch>
        </p:blipFill>
        <p:spPr>
          <a:xfrm>
            <a:off x="395536" y="332656"/>
            <a:ext cx="1224136" cy="9361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83568" y="404664"/>
            <a:ext cx="7848872" cy="461665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OCENA STANU SANITARNEGO PRZEDSZKOLA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 useBgFill="1">
        <p:nvSpPr>
          <p:cNvPr id="5" name="pole tekstowe 4"/>
          <p:cNvSpPr txBox="1"/>
          <p:nvPr/>
        </p:nvSpPr>
        <p:spPr>
          <a:xfrm>
            <a:off x="395536" y="1124744"/>
            <a:ext cx="8136904" cy="492442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endParaRPr lang="pl-PL" sz="20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Tx/>
              <a:buBlip>
                <a:blip r:embed="rId3"/>
              </a:buBlip>
              <a:defRPr/>
            </a:pPr>
            <a:r>
              <a:rPr lang="pl-PL" sz="20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SALE ZAJĘĆ DLA DZIECI</a:t>
            </a: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Sale zabaw  widne, szyby okienne czyste, wykonane ze szkła  przezroczystego.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Pomieszczenie przeznaczone do zbiorowego przebywania dzieci w  przedszkolu  </a:t>
            </a:r>
          </a:p>
          <a:p>
            <a:pPr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 mają  zapewniony czas nasłonecznienia co najmniej 3 godziny  w dniach równonocy     </a:t>
            </a:r>
          </a:p>
          <a:p>
            <a:pPr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 (21  marca i 21 września)  w godzinach 8 – 16.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Na każde dziecko przypada nie mniej niż 2,5 m</a:t>
            </a:r>
            <a:r>
              <a:rPr lang="pl-PL" baseline="30000" dirty="0">
                <a:solidFill>
                  <a:schemeClr val="bg1"/>
                </a:solidFill>
                <a:latin typeface="+mn-lt"/>
                <a:cs typeface="Arial" pitchFamily="34" charset="0"/>
              </a:rPr>
              <a:t>2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powierzchni.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Sprzęty, z których korzystają dzieci, dostosowane do wymagań  ergonomii.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Wyposażenie, sprzęt i meble edukacyjne  czyste, nieuszkodzone,  spełniają wymogi  </a:t>
            </a:r>
          </a:p>
          <a:p>
            <a:pPr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 bezpieczeństwa (posiadają odpowiednie atesty i certyfikaty).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Symbol zastępczy daty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81EA9EE-52F8-4FF4-9B32-584BC5FA2F42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CB1657-EDA6-4DF1-8F4D-A0E1C267DB58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2411413" y="6356350"/>
            <a:ext cx="446405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9" name="Obraz 8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467544" y="260648"/>
            <a:ext cx="888644" cy="8007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755576" y="548680"/>
            <a:ext cx="7992888" cy="461665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OCENA STANU SANITARNEGO PRZEDSZKOLA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 useBgFill="1">
        <p:nvSpPr>
          <p:cNvPr id="5" name="pole tekstowe 4"/>
          <p:cNvSpPr txBox="1"/>
          <p:nvPr/>
        </p:nvSpPr>
        <p:spPr>
          <a:xfrm>
            <a:off x="395536" y="1268760"/>
            <a:ext cx="8352927" cy="467820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endParaRPr lang="pl-PL" sz="20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Tx/>
              <a:buBlip>
                <a:blip r:embed="rId3"/>
              </a:buBlip>
              <a:defRPr/>
            </a:pPr>
            <a:r>
              <a:rPr lang="pl-PL" sz="20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SALE ZAJĘĆ DLA DZIECI</a:t>
            </a: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Sale zajęć wyposażone w stoliki i krzesełka (w liczbie odpowiadającej liczbie dzieci)  </a:t>
            </a:r>
          </a:p>
          <a:p>
            <a:pPr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właściwie zestawione i dostosowane do wzrostu dzieci.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Zabawki wykonane zgodnie z właściwymi normami oraz umieszczonym na nich </a:t>
            </a:r>
          </a:p>
          <a:p>
            <a:pPr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oznakowaniem CE, które stanowi potwierdzenie, że zabawka spełnia zasadnicze  </a:t>
            </a:r>
          </a:p>
          <a:p>
            <a:pPr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wymagania bezpieczeństwa.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Zabawki czyste, nieuszkodzone, spełniające swe funkcje zgodnie  z  przeznaczeniem.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Pomieszczenie na przechowywanie leżaków wentylowane.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Symbol zastępczy daty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F567F5E-5375-49EC-B1DE-61DBD240CEE6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E453F4-412F-433C-8331-E7651740AB38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2484438" y="6356350"/>
            <a:ext cx="4175125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9" name="Obraz 8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95536" y="332656"/>
            <a:ext cx="1008112" cy="8007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755576" y="332656"/>
            <a:ext cx="7848872" cy="461665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OCENA STANU SANITARNEGO PRZEDSZKOLA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 useBgFill="1">
        <p:nvSpPr>
          <p:cNvPr id="5" name="pole tekstowe 4"/>
          <p:cNvSpPr txBox="1"/>
          <p:nvPr/>
        </p:nvSpPr>
        <p:spPr>
          <a:xfrm>
            <a:off x="395536" y="1196752"/>
            <a:ext cx="8208911" cy="495520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endParaRPr lang="pl-PL" sz="20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Tx/>
              <a:buBlip>
                <a:blip r:embed="rId3"/>
              </a:buBlip>
              <a:defRPr/>
            </a:pPr>
            <a:r>
              <a:rPr lang="pl-PL" sz="20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 SALE ZAJĘĆ DLA DZIECI</a:t>
            </a: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174625" indent="-174625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Leżaki i pościel przechowywane w sposób gwarantujący bezpieczeństwo  zdrowotne (oznakowane  piżamki, pościel).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Przechowywana pościel nie stykania się ze sobą. 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174625" indent="-174625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Podczas leżakowania, leżaki rozstawione w odpowiedniej odległości, wynoszącej ok. 40 cm.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174625" indent="-174625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Dzieci mają do dyspozycji salę rekreacyjną, w której odbywają się zajęcia  ruchowe (np. rytmika lub taniec), wyposażoną w urządzenia, sprzęt m.in.  drabinki czy piłki posiadające  odpowiednie atesty i certyfikaty.</a:t>
            </a:r>
          </a:p>
          <a:p>
            <a:pPr>
              <a:buFont typeface="Arial" pitchFamily="34" charset="0"/>
              <a:buChar char="•"/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Symbol zastępczy daty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F3E159C-40C7-4674-ACF4-B6B755C08575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9A8124-0F01-4DF8-9B9B-400154F478BE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2411413" y="6356350"/>
            <a:ext cx="4176712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9" name="Obraz 8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95536" y="188640"/>
            <a:ext cx="1008112" cy="8007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83568" y="332656"/>
            <a:ext cx="8064896" cy="461665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OCENA STANU SANITARNEGO PRZEDSZKOLA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 useBgFill="1">
        <p:nvSpPr>
          <p:cNvPr id="5" name="pole tekstowe 4"/>
          <p:cNvSpPr txBox="1"/>
          <p:nvPr/>
        </p:nvSpPr>
        <p:spPr>
          <a:xfrm>
            <a:off x="323528" y="1268760"/>
            <a:ext cx="8424936" cy="486287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  <a:defRPr/>
            </a:pPr>
            <a:r>
              <a:rPr lang="pl-PL" sz="20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POMIESZCZENIA HIGIENICZNO-SANITARNE</a:t>
            </a: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Urządzenia i sprzęt w sanitariatach dostosowany do wzrostu dzieci, posiada  </a:t>
            </a:r>
          </a:p>
          <a:p>
            <a:pPr algn="just">
              <a:defRPr/>
            </a:pPr>
            <a:r>
              <a:rPr lang="pl-PL">
                <a:solidFill>
                  <a:schemeClr val="bg1"/>
                </a:solidFill>
                <a:latin typeface="+mn-lt"/>
                <a:cs typeface="Arial" pitchFamily="34" charset="0"/>
              </a:rPr>
              <a:t>    atesty 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i certyfikaty.</a:t>
            </a:r>
          </a:p>
          <a:p>
            <a:pPr algn="just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Miski ustępowe o zmniejszonych rozmiarach, umywalki o zmniejszonych </a:t>
            </a:r>
          </a:p>
          <a:p>
            <a:pPr algn="just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 wymiarach oraz brodzik z natryskiem dla grup najmłodszych.</a:t>
            </a:r>
          </a:p>
          <a:p>
            <a:pPr algn="just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Wysokość zawieszenia umywalek dostosowana do wzrostu dzieci.</a:t>
            </a:r>
          </a:p>
          <a:p>
            <a:pPr algn="just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Wyposażenie sanitariatów  utrzymane w czystości i w pełnej sprawności  </a:t>
            </a:r>
          </a:p>
          <a:p>
            <a:pPr algn="just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technicznej umożliwiającej eksploatację zgodnie  z przeznaczeniem.</a:t>
            </a:r>
          </a:p>
          <a:p>
            <a:pPr algn="just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Symbol zastępczy daty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A467EB8-E414-40DC-8183-F94B8387E8C8}" type="datetime1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E0DAE-FB1B-4F70-8FD0-A495D4EA899B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2411413" y="6356350"/>
            <a:ext cx="446405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9" name="Obraz 8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95536" y="188640"/>
            <a:ext cx="888644" cy="8007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11560" y="476672"/>
            <a:ext cx="8064896" cy="461665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OCENA STANU SANITARNEGO PRZEDSZKOLA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 useBgFill="1">
        <p:nvSpPr>
          <p:cNvPr id="5" name="pole tekstowe 4"/>
          <p:cNvSpPr txBox="1"/>
          <p:nvPr/>
        </p:nvSpPr>
        <p:spPr>
          <a:xfrm>
            <a:off x="539552" y="1772816"/>
            <a:ext cx="7992888" cy="409342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  <a:defRPr/>
            </a:pPr>
            <a:r>
              <a:rPr lang="pl-PL" sz="20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POMIESZCZENIA HIGIENICZNO-SANITARNE</a:t>
            </a: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Jedna miska ustępowa i jedna umywalka przypada na  nie więcej niż 12 – 15 dzieci.</a:t>
            </a:r>
          </a:p>
          <a:p>
            <a:pPr algn="just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Łazienka wyposażona w dostateczną liczbę półek i wieszaków. </a:t>
            </a:r>
          </a:p>
          <a:p>
            <a:pPr algn="just">
              <a:buFont typeface="Arial" pitchFamily="34" charset="0"/>
              <a:buChar char="•"/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Pomieszczenia sanitarne wyposażone w środki higieny osobistej; </a:t>
            </a:r>
          </a:p>
          <a:p>
            <a:pPr algn="just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odpowiednią ilość  mydła (zalecane mydło w płynie), papieru </a:t>
            </a:r>
          </a:p>
          <a:p>
            <a:pPr algn="just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toaletowego, ręczników papierowych oraz  koszy na  odpady.</a:t>
            </a:r>
          </a:p>
          <a:p>
            <a:pPr algn="just"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Symbol zastępczy daty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DA467EB8-E414-40DC-8183-F94B8387E8C8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8212D-9764-447B-9B67-6F2FD4954888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2411413" y="6356350"/>
            <a:ext cx="446405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9" name="Obraz 8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467544" y="260648"/>
            <a:ext cx="888644" cy="8007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83568" y="188640"/>
            <a:ext cx="8280920" cy="461665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OCENA STANU SANITARNEGO PRZEDSZKOLA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 useBgFill="1">
        <p:nvSpPr>
          <p:cNvPr id="5" name="pole tekstowe 4"/>
          <p:cNvSpPr txBox="1"/>
          <p:nvPr/>
        </p:nvSpPr>
        <p:spPr>
          <a:xfrm>
            <a:off x="250825" y="836613"/>
            <a:ext cx="8713788" cy="538609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  <a:defRPr/>
            </a:pPr>
            <a:r>
              <a:rPr lang="pl-PL" sz="20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 POMIESZCZENIA HIGIENICZNO-SANITARNE</a:t>
            </a: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Ręczniki bawełniane i przybory do higieny jamy ustnej  oznakowane, czyste.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Szczoteczki do  mycia zębów nie stykają się ze sobą powierzchnią czyszczącą.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Temperatura ciepłej wody  doprowadzonej do urządzeń sanitarnych wynosi od 35 – 40</a:t>
            </a:r>
            <a:r>
              <a:rPr lang="pl-PL" baseline="30000" dirty="0">
                <a:solidFill>
                  <a:schemeClr val="bg1"/>
                </a:solidFill>
                <a:latin typeface="+mn-lt"/>
                <a:cs typeface="Arial" pitchFamily="34" charset="0"/>
              </a:rPr>
              <a:t>0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C.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Ściany pomieszczeń sanitarnych mają do wysokości 2 m powierzchnie zmywalne </a:t>
            </a:r>
          </a:p>
          <a:p>
            <a:pPr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 i odporne na działanie wilgoci.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Posadzki bez ubytków, zmywalne, nienasiąkliwe i nieśliskie, łatwe do utrzymania </a:t>
            </a:r>
          </a:p>
          <a:p>
            <a:pPr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 w czystości odporne na ścieranie oraz nacisk, odporne na środki dezynfekujące.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Pomieszczenia porządkowe wydzielone.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Środki utrzymania czystości, dezynfekujące, sprzęt porządkowy przechowywane  </a:t>
            </a:r>
          </a:p>
          <a:p>
            <a:pPr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 prawidłowo; zabezpieczone przed dostępem dzieci.</a:t>
            </a:r>
          </a:p>
        </p:txBody>
      </p:sp>
      <p:sp>
        <p:nvSpPr>
          <p:cNvPr id="6" name="Symbol zastępczy daty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CDE4040-3C12-4581-8702-BAEE3B79711A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2E9CF-088B-4439-A943-C08EC179798A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2411413" y="6356350"/>
            <a:ext cx="424815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9" name="Obraz 8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23528" y="0"/>
            <a:ext cx="888644" cy="8007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115616" y="404664"/>
            <a:ext cx="7416824" cy="461665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OCENA STANU SANITARNEGO PRZEDSZKOLA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 useBgFill="1">
        <p:nvSpPr>
          <p:cNvPr id="5" name="pole tekstowe 4"/>
          <p:cNvSpPr txBox="1"/>
          <p:nvPr/>
        </p:nvSpPr>
        <p:spPr>
          <a:xfrm>
            <a:off x="251520" y="1484784"/>
            <a:ext cx="8352928" cy="375487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endParaRPr lang="pl-PL" sz="20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Tx/>
              <a:buBlip>
                <a:blip r:embed="rId3"/>
              </a:buBlip>
              <a:defRPr/>
            </a:pPr>
            <a:r>
              <a:rPr lang="pl-PL" sz="20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PALENIE TYTONIU</a:t>
            </a: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    Na terenie placówki przestrzegany jest zakaz palenia tytoniu. </a:t>
            </a:r>
          </a:p>
          <a:p>
            <a:pPr>
              <a:defRPr/>
            </a:pPr>
            <a:endParaRPr lang="pl-PL" sz="20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0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0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Tx/>
              <a:buBlip>
                <a:blip r:embed="rId3"/>
              </a:buBlip>
              <a:defRPr/>
            </a:pPr>
            <a:r>
              <a:rPr lang="pl-PL" sz="20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SYSTEM PIERWSZEJ POMOCY</a:t>
            </a: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    W przedszkolu znajdują się odpowiednio wyposażone apteczki oraz    </a:t>
            </a:r>
          </a:p>
          <a:p>
            <a:pPr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     instrukcje  udzielania pierwszej pomocy (sale zabaw, kuchnia).</a:t>
            </a:r>
          </a:p>
          <a:p>
            <a:pPr>
              <a:buFont typeface="Arial" pitchFamily="34" charset="0"/>
              <a:buChar char="•"/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Symbol zastępczy daty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1D01B77-4D78-4517-94F2-944453924600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0486AA-BA8B-4F6B-A007-BC76A8529C81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2411413" y="6356350"/>
            <a:ext cx="446405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9" name="Obraz 8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611560" y="260648"/>
            <a:ext cx="888644" cy="8007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827584" y="188640"/>
            <a:ext cx="8136904" cy="461665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OCENA STANU SANITARNEGO PRZEDSZKOLA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 useBgFill="1">
        <p:nvSpPr>
          <p:cNvPr id="5" name="pole tekstowe 4"/>
          <p:cNvSpPr txBox="1"/>
          <p:nvPr/>
        </p:nvSpPr>
        <p:spPr>
          <a:xfrm>
            <a:off x="250825" y="1125538"/>
            <a:ext cx="8713788" cy="5509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r>
              <a:rPr lang="pl-PL" sz="20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pl-PL" sz="20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TEREN PRZEDSZKOLA</a:t>
            </a: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  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Teren placówki ogrodzony.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Ogrodzenie nie stwarza zagrożenia dla  bezpieczeństwa ludzi i zwierząt ;na wysokości </a:t>
            </a:r>
          </a:p>
          <a:p>
            <a:pPr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mniejszej niż 1,8 m brak ostro zakończonych elementów, jest stabilne, bez ubytków </a:t>
            </a:r>
          </a:p>
          <a:p>
            <a:pPr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konstrukcyjnych oraz odpowiednio zabezpieczone przez czynnikami  atmosferycznymi </a:t>
            </a:r>
          </a:p>
          <a:p>
            <a:pPr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(nieskorodowane).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Nawierzchnia dróg, przejść równa i utwardzona.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Otwory kanalizacyjne, studzienki i inne zagłębienia na terenie placówki zakryte </a:t>
            </a:r>
          </a:p>
          <a:p>
            <a:pPr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 odpowiednimi pokrywami lub trwale zabezpieczone w inny sposób.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Szlaki komunikacyjne wychodzące poza teren placówki zabezpieczone w sposób </a:t>
            </a:r>
          </a:p>
          <a:p>
            <a:pPr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 uniemożliwiający bezpośrednie wejście na jezdnię.</a:t>
            </a: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Symbol zastępczy daty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B3C2865-AE9D-4C68-9126-FB86EC1D92E4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24E3D2-5D3C-4DAE-895A-05117C9F4F80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2195513" y="6356350"/>
            <a:ext cx="4537075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9" name="Obraz 8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467544" y="0"/>
            <a:ext cx="888644" cy="8007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83568" y="476672"/>
            <a:ext cx="7920880" cy="461665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OCENA STANU SANITARNEGO PRZEDSZKOLA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 useBgFill="1">
        <p:nvSpPr>
          <p:cNvPr id="5" name="pole tekstowe 4"/>
          <p:cNvSpPr txBox="1"/>
          <p:nvPr/>
        </p:nvSpPr>
        <p:spPr>
          <a:xfrm>
            <a:off x="395537" y="1412776"/>
            <a:ext cx="8136903" cy="427809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  <a:defRPr/>
            </a:pPr>
            <a:r>
              <a:rPr lang="pl-PL" sz="20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PLAC  ZABAW</a:t>
            </a: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Urządzenia na placu zabaw, których przemieszczanie się może stanowić zagrożenie </a:t>
            </a:r>
          </a:p>
          <a:p>
            <a:pPr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dla  dzieci są umocowane na stałe do podłoża. 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W miejscach przeznaczonych do ćwiczeń fizycznych, gier i zabaw znajdują się tablice </a:t>
            </a:r>
          </a:p>
          <a:p>
            <a:pPr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 informacyjne, określające zasady bezpiecznego korzystania z urządzeń i sprzętu </a:t>
            </a:r>
          </a:p>
          <a:p>
            <a:pPr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 sportowego (mogą być również w postaci obrazków).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Urządzenia i sprzęt placów zabaw posiadają atesty  i certyfikaty.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Symbol zastępczy daty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C4165BE-0DBC-4019-887C-00AFE9DFC1A4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4A9312-069E-4405-B773-CAD51C2953B9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2268538" y="6356350"/>
            <a:ext cx="4535487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9" name="Obraz 8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95536" y="260648"/>
            <a:ext cx="888644" cy="8007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83568" y="332656"/>
            <a:ext cx="8064896" cy="461665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OCENA STANU SANITARNEGO PRZEDSZKOLA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 useBgFill="1">
        <p:nvSpPr>
          <p:cNvPr id="5" name="pole tekstowe 4"/>
          <p:cNvSpPr txBox="1"/>
          <p:nvPr/>
        </p:nvSpPr>
        <p:spPr>
          <a:xfrm>
            <a:off x="323529" y="1196752"/>
            <a:ext cx="8424936" cy="510909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  <a:defRPr/>
            </a:pPr>
            <a:r>
              <a:rPr lang="pl-PL" sz="20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PLAC  ZABAW</a:t>
            </a: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Piaskownice zabezpieczone przed zanieczyszczeniem odpadami zwierzęcymi (np. </a:t>
            </a:r>
          </a:p>
          <a:p>
            <a:pPr algn="just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 odchodami psów i kotów).</a:t>
            </a:r>
          </a:p>
          <a:p>
            <a:pPr algn="just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Piasek w piaskownicach  czysty, wymieniany minimum  raz w roku. </a:t>
            </a:r>
          </a:p>
          <a:p>
            <a:pPr algn="just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Plac zabaw regularnie kontrolowany (minimum raz w tygodniu). Kontrole odnotowane</a:t>
            </a:r>
          </a:p>
          <a:p>
            <a:pPr algn="just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 w dokumentacji obiektu wraz z certyfikatami bezpieczeństwa urządzeń, obsługi oraz </a:t>
            </a:r>
          </a:p>
          <a:p>
            <a:pPr algn="just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 konserwacji.</a:t>
            </a:r>
          </a:p>
          <a:p>
            <a:pPr algn="just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Odpady a szczególnie odchody zwierzęce z terenu wokół budynku (w tym placów </a:t>
            </a:r>
          </a:p>
          <a:p>
            <a:pPr algn="just"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zabaw)  usunięto.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Symbol zastępczy daty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C4165BE-0DBC-4019-887C-00AFE9DFC1A4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979B29-61B5-4120-95E1-0A2A6593E812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2268538" y="6356350"/>
            <a:ext cx="4535487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9" name="Obraz 8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95536" y="188640"/>
            <a:ext cx="1008112" cy="8007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611560" y="476672"/>
            <a:ext cx="7992888" cy="707886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ZADANIA</a:t>
            </a:r>
          </a:p>
        </p:txBody>
      </p:sp>
      <p:sp useBgFill="1">
        <p:nvSpPr>
          <p:cNvPr id="8195" name="pole tekstowe 12"/>
          <p:cNvSpPr txBox="1">
            <a:spLocks noChangeArrowheads="1"/>
          </p:cNvSpPr>
          <p:nvPr/>
        </p:nvSpPr>
        <p:spPr bwMode="auto">
          <a:xfrm>
            <a:off x="539552" y="2132856"/>
            <a:ext cx="7991475" cy="2985433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 algn="ctr">
              <a:defRPr/>
            </a:pPr>
            <a:endParaRPr lang="pl-PL" sz="2800" b="1" dirty="0">
              <a:solidFill>
                <a:srgbClr val="FF0000"/>
              </a:solidFill>
              <a:latin typeface="Calibri" pitchFamily="34" charset="0"/>
            </a:endParaRPr>
          </a:p>
          <a:p>
            <a:pPr algn="ctr">
              <a:defRPr/>
            </a:pPr>
            <a:r>
              <a:rPr lang="pl-PL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</a:rPr>
              <a:t>5.  </a:t>
            </a:r>
            <a:r>
              <a:rPr lang="pl-PL" sz="2000" dirty="0">
                <a:solidFill>
                  <a:schemeClr val="bg1"/>
                </a:solidFill>
                <a:latin typeface="Calibri" pitchFamily="34" charset="0"/>
              </a:rPr>
              <a:t>Współpraca z innymi pionami Inspekcji,</a:t>
            </a:r>
          </a:p>
          <a:p>
            <a:pPr algn="ctr">
              <a:defRPr/>
            </a:pPr>
            <a:r>
              <a:rPr lang="pl-PL" sz="2000" dirty="0">
                <a:solidFill>
                  <a:schemeClr val="bg1"/>
                </a:solidFill>
                <a:latin typeface="Calibri" pitchFamily="34" charset="0"/>
              </a:rPr>
              <a:t>      z dyrektorami szkół i placówek oraz jednostkami </a:t>
            </a:r>
          </a:p>
          <a:p>
            <a:pPr algn="ctr">
              <a:defRPr/>
            </a:pPr>
            <a:r>
              <a:rPr lang="pl-PL" sz="2000" dirty="0">
                <a:solidFill>
                  <a:schemeClr val="bg1"/>
                </a:solidFill>
                <a:latin typeface="Calibri" pitchFamily="34" charset="0"/>
              </a:rPr>
              <a:t>     administracji zespolonej, organizacjami </a:t>
            </a:r>
          </a:p>
          <a:p>
            <a:pPr algn="ctr">
              <a:defRPr/>
            </a:pPr>
            <a:r>
              <a:rPr lang="pl-PL" sz="2000" dirty="0">
                <a:solidFill>
                  <a:schemeClr val="bg1"/>
                </a:solidFill>
                <a:latin typeface="Calibri" pitchFamily="34" charset="0"/>
              </a:rPr>
              <a:t>     i instytucjami w celu podwyższenia standardów </a:t>
            </a:r>
          </a:p>
          <a:p>
            <a:pPr algn="ctr">
              <a:defRPr/>
            </a:pPr>
            <a:r>
              <a:rPr lang="pl-PL" sz="2000" dirty="0">
                <a:solidFill>
                  <a:schemeClr val="bg1"/>
                </a:solidFill>
                <a:latin typeface="Calibri" pitchFamily="34" charset="0"/>
              </a:rPr>
              <a:t>     warunków higienicznych i zdrowotnych pobytu   </a:t>
            </a:r>
          </a:p>
          <a:p>
            <a:pPr algn="ctr">
              <a:defRPr/>
            </a:pPr>
            <a:r>
              <a:rPr lang="pl-PL" sz="2000" dirty="0">
                <a:solidFill>
                  <a:schemeClr val="bg1"/>
                </a:solidFill>
                <a:latin typeface="Calibri" pitchFamily="34" charset="0"/>
              </a:rPr>
              <a:t>     dzieci i młodzieży w placówkach oświatowo – wychowawczych</a:t>
            </a:r>
            <a:r>
              <a:rPr lang="pl-PL" sz="2400" dirty="0">
                <a:solidFill>
                  <a:schemeClr val="bg1"/>
                </a:solidFill>
                <a:latin typeface="Calibri" pitchFamily="34" charset="0"/>
              </a:rPr>
              <a:t>.</a:t>
            </a:r>
          </a:p>
          <a:p>
            <a:pPr algn="ctr">
              <a:defRPr/>
            </a:pPr>
            <a:endParaRPr lang="pl-PL" sz="28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96AF6A5-56A4-4A9E-8168-8D341B188833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5C1D4-066E-473D-B1EA-078F669AEDA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2411413" y="6356350"/>
            <a:ext cx="446405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7" name="Obraz 6" descr="logo2.png"/>
          <p:cNvPicPr>
            <a:picLocks noChangeAspect="1"/>
          </p:cNvPicPr>
          <p:nvPr/>
        </p:nvPicPr>
        <p:blipFill>
          <a:blip r:embed="rId3" cstate="print">
            <a:lum bright="-11000" contrast="-56000"/>
          </a:blip>
          <a:stretch>
            <a:fillRect/>
          </a:stretch>
        </p:blipFill>
        <p:spPr>
          <a:xfrm>
            <a:off x="395536" y="332656"/>
            <a:ext cx="1224136" cy="936104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83568" y="476672"/>
            <a:ext cx="7848872" cy="461665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OCENA STANU SANITARNEGO PRZEDSZKOLA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 useBgFill="1">
        <p:nvSpPr>
          <p:cNvPr id="5" name="pole tekstowe 4"/>
          <p:cNvSpPr txBox="1"/>
          <p:nvPr/>
        </p:nvSpPr>
        <p:spPr>
          <a:xfrm>
            <a:off x="467544" y="1556792"/>
            <a:ext cx="8064895" cy="363176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endParaRPr lang="pl-PL" sz="20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Tx/>
              <a:buBlip>
                <a:blip r:embed="rId3"/>
              </a:buBlip>
              <a:defRPr/>
            </a:pPr>
            <a:r>
              <a:rPr lang="pl-PL" sz="20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   GROMADZENIE ODPADÓW STAŁYCH</a:t>
            </a: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  </a:t>
            </a: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Miejsce gromadzenia odpadów oddalone co najmniej 10 m od okien i drzwi </a:t>
            </a:r>
          </a:p>
          <a:p>
            <a:pPr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 budynku oraz co najmniej 3 m od granicy z sąsiednią działką.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Miejsce gromadzenia odpadów i urządzenia na nieczystości  uporządkowane, </a:t>
            </a:r>
          </a:p>
          <a:p>
            <a:pPr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   zabezpieczone przed rozprzestrzenianiem  odpadów  poza miejsce gromadzenia.</a:t>
            </a: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Symbol zastępczy daty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4BE68B7-BC4C-45C7-83FE-8292DAAC2D8F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046B6A-D968-4D54-BD90-98E20F29BB8B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2555875" y="6356350"/>
            <a:ext cx="446405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9" name="Obraz 8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95536" y="260648"/>
            <a:ext cx="888644" cy="8007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683568" y="260648"/>
            <a:ext cx="7848872" cy="461665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/>
              <a:t>Przydatne linki </a:t>
            </a:r>
            <a:endParaRPr lang="pl-PL" sz="2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 useBgFill="1">
        <p:nvSpPr>
          <p:cNvPr id="5" name="pole tekstowe 4"/>
          <p:cNvSpPr txBox="1"/>
          <p:nvPr/>
        </p:nvSpPr>
        <p:spPr>
          <a:xfrm>
            <a:off x="467544" y="1124744"/>
            <a:ext cx="8064895" cy="4524315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spAutoFit/>
          </a:bodyPr>
          <a:lstStyle/>
          <a:p>
            <a:pPr>
              <a:defRPr/>
            </a:pPr>
            <a:endParaRPr lang="pl-PL" sz="2000" b="1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Tx/>
              <a:buBlip>
                <a:blip r:embed="rId3"/>
              </a:buBlip>
              <a:defRPr/>
            </a:pPr>
            <a:r>
              <a:rPr lang="pl-PL" sz="20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</a:t>
            </a:r>
            <a:r>
              <a:rPr lang="pl-PL" sz="1600" b="1" dirty="0">
                <a:solidFill>
                  <a:schemeClr val="bg1"/>
                </a:solidFill>
                <a:latin typeface="+mn-lt"/>
                <a:cs typeface="Arial" pitchFamily="34" charset="0"/>
                <a:hlinkClick r:id="rId4"/>
              </a:rPr>
              <a:t>http://isap.sejm.gov.pl</a:t>
            </a:r>
            <a:r>
              <a:rPr lang="pl-PL" sz="1600" b="1" dirty="0">
                <a:solidFill>
                  <a:schemeClr val="bg1"/>
                </a:solidFill>
                <a:latin typeface="+mn-lt"/>
                <a:cs typeface="Arial" pitchFamily="34" charset="0"/>
              </a:rPr>
              <a:t> INTERNETOWY SYSTEM AKTÓW PRAWNYCH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  <a:hlinkClick r:id="rId5"/>
              </a:rPr>
              <a:t>http://www.gis.gov.pl/dep/?lang=pl&amp;dep=11&amp;id=38</a:t>
            </a: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 INNE FORMY WYCHOWANIA    </a:t>
            </a:r>
          </a:p>
          <a:p>
            <a:pPr>
              <a:defRPr/>
            </a:pP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     PRZEDSZKOLNEGO</a:t>
            </a:r>
          </a:p>
          <a:p>
            <a:pPr marL="93663" indent="-93663">
              <a:buFontTx/>
              <a:buBlip>
                <a:blip r:embed="rId3"/>
              </a:buBlip>
              <a:defRPr/>
            </a:pP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  <a:hlinkClick r:id="rId6"/>
              </a:rPr>
              <a:t>http://www.gis.gov.pl/ckfinder/userfiles/files/PZ/Materia%C5%82y%20PZ/OCENA%20WARU NK%C3%93W%20SANITARNYCH%20W%20PLAC%C3%93WKACH%20O%C5%9AWIATOWO-WYCHOWAWCZYCH%20W%202012.pdf</a:t>
            </a: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 OCENA WARUNKÓW SANITARNYCH W 2012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  <a:hlinkClick r:id="rId7"/>
              </a:rPr>
              <a:t>http://www.gis.gov.pl/dep/?lang=pl&amp;dep=11&amp;id=39</a:t>
            </a: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  FORMULARZE KONTROLI </a:t>
            </a:r>
            <a:r>
              <a:rPr lang="pl-PL" sz="1600" dirty="0" err="1">
                <a:solidFill>
                  <a:schemeClr val="bg1"/>
                </a:solidFill>
                <a:latin typeface="+mn-lt"/>
                <a:cs typeface="Arial" pitchFamily="34" charset="0"/>
              </a:rPr>
              <a:t>HDiM</a:t>
            </a:r>
            <a:endParaRPr lang="pl-PL" sz="16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Tx/>
              <a:buBlip>
                <a:blip r:embed="rId3"/>
              </a:buBlip>
              <a:defRPr/>
            </a:pP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  <a:hlinkClick r:id="rId8"/>
              </a:rPr>
              <a:t>http://www.gis.gov.pl/dep/?lang=pl&amp;dep=11&amp;id=43</a:t>
            </a: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 OCENA PROCESU NAUCZANIA/UCZENIA     </a:t>
            </a:r>
          </a:p>
          <a:p>
            <a:pPr>
              <a:defRPr/>
            </a:pP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    SIĘ-ARKUSZE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  <a:hlinkClick r:id="rId9"/>
              </a:rPr>
              <a:t>http://www.bezpiecznaszkola.men.gov.pl/</a:t>
            </a: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   BEZPIECZNA SZKOŁA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  <a:hlinkClick r:id="rId10"/>
              </a:rPr>
              <a:t>http://www.ore.edu.pl/strona-  </a:t>
            </a:r>
            <a:r>
              <a:rPr lang="pl-PL" sz="1600" dirty="0" err="1">
                <a:solidFill>
                  <a:schemeClr val="bg1"/>
                </a:solidFill>
                <a:latin typeface="+mn-lt"/>
                <a:cs typeface="Arial" pitchFamily="34" charset="0"/>
                <a:hlinkClick r:id="rId10"/>
              </a:rPr>
              <a:t>ore</a:t>
            </a: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  <a:hlinkClick r:id="rId10"/>
              </a:rPr>
              <a:t>/index.php?option=com_content&amp;view=article&amp;id=1797&amp;Itemid=1604</a:t>
            </a: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 SZEŚCIOLATKI W SZKOLE</a:t>
            </a:r>
          </a:p>
          <a:p>
            <a:pPr>
              <a:buFontTx/>
              <a:buBlip>
                <a:blip r:embed="rId3"/>
              </a:buBlip>
              <a:defRPr/>
            </a:pP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  <a:hlinkClick r:id="rId11"/>
              </a:rPr>
              <a:t>http://www.kuratorium.krakow.pl/index?ac=111&amp;id=7022</a:t>
            </a: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  WYPOCZYNEK DZIECI I MŁODZIEŻY</a:t>
            </a:r>
          </a:p>
          <a:p>
            <a:pPr>
              <a:buFontTx/>
              <a:buBlip>
                <a:blip r:embed="rId3"/>
              </a:buBlip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buFontTx/>
              <a:buBlip>
                <a:blip r:embed="rId3"/>
              </a:buBlip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6" name="Symbol zastępczy daty 5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4BE68B7-BC4C-45C7-83FE-8292DAAC2D8F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374B2D-FCEE-40A9-8027-0F6318C79ED5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2555875" y="6356350"/>
            <a:ext cx="446405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9" name="Obraz 8" descr="logo2.png"/>
          <p:cNvPicPr>
            <a:picLocks noChangeAspect="1"/>
          </p:cNvPicPr>
          <p:nvPr/>
        </p:nvPicPr>
        <p:blipFill>
          <a:blip r:embed="rId12" cstate="print">
            <a:lum bright="-11000" contrast="-56000"/>
          </a:blip>
          <a:stretch>
            <a:fillRect/>
          </a:stretch>
        </p:blipFill>
        <p:spPr>
          <a:xfrm>
            <a:off x="467544" y="188640"/>
            <a:ext cx="888644" cy="800756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683568" y="404664"/>
            <a:ext cx="7848872" cy="523220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AKTY  PRAWNE</a:t>
            </a:r>
          </a:p>
        </p:txBody>
      </p:sp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467544" y="1628800"/>
            <a:ext cx="8135937" cy="4339650"/>
          </a:xfrm>
          <a:prstGeom prst="rect">
            <a:avLst/>
          </a:prstGeom>
          <a:ln w="19050" cmpd="dbl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Arial" pitchFamily="34" charset="0"/>
              </a:rPr>
              <a:t>Ustawa o Państwowej Inspekcji Sanitarnej </a:t>
            </a:r>
          </a:p>
          <a:p>
            <a:pPr>
              <a:defRPr/>
            </a:pPr>
            <a:r>
              <a:rPr lang="pl-PL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Arial" pitchFamily="34" charset="0"/>
              </a:rPr>
              <a:t>z dnia 14 marca 1985 r. (Dz.U. z 2011 nr 212 poz. 1263)</a:t>
            </a:r>
          </a:p>
          <a:p>
            <a:pPr>
              <a:defRPr/>
            </a:pPr>
            <a:endParaRPr lang="pl-PL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pl-PL" sz="2800" b="1" dirty="0">
                <a:solidFill>
                  <a:srgbClr val="990033"/>
                </a:solidFill>
                <a:latin typeface="+mn-lt"/>
                <a:cs typeface="Arial" pitchFamily="34" charset="0"/>
              </a:rPr>
              <a:t> </a:t>
            </a:r>
            <a:r>
              <a:rPr lang="pl-PL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Arial" pitchFamily="34" charset="0"/>
              </a:rPr>
              <a:t>Art. 1. </a:t>
            </a: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Państwowa Inspekcja Sanitarna  jest powołana  do realizacji zadań                </a:t>
            </a:r>
          </a:p>
          <a:p>
            <a:pPr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         z zakresu zdrowia publicznego,  w szczególności poprzez             </a:t>
            </a:r>
          </a:p>
          <a:p>
            <a:pPr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         sprawowanie nadzoru nad warunkami:</a:t>
            </a: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        </a:t>
            </a:r>
            <a:r>
              <a:rPr lang="pl-PL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Arial" pitchFamily="34" charset="0"/>
              </a:rPr>
              <a:t>4)</a:t>
            </a: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 higieny procesów nauczania i wychowania,</a:t>
            </a: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        </a:t>
            </a:r>
            <a:r>
              <a:rPr lang="pl-PL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Arial" pitchFamily="34" charset="0"/>
              </a:rPr>
              <a:t>5)</a:t>
            </a: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 higieny wypoczynku i rekreacji</a:t>
            </a:r>
          </a:p>
          <a:p>
            <a:pPr>
              <a:defRPr/>
            </a:pPr>
            <a:endParaRPr lang="pl-PL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pl-PL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9EE87BB-2168-4A34-9C16-25D212F7F830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A0E74-8768-4BFF-8822-47976E965C9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2195513" y="6356350"/>
            <a:ext cx="4537075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7" name="Obraz 6" descr="logo2.png"/>
          <p:cNvPicPr>
            <a:picLocks noChangeAspect="1"/>
          </p:cNvPicPr>
          <p:nvPr/>
        </p:nvPicPr>
        <p:blipFill>
          <a:blip r:embed="rId3" cstate="print">
            <a:lum bright="-11000" contrast="-56000"/>
          </a:blip>
          <a:stretch>
            <a:fillRect/>
          </a:stretch>
        </p:blipFill>
        <p:spPr>
          <a:xfrm>
            <a:off x="395536" y="260648"/>
            <a:ext cx="1035807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467544" y="1700808"/>
            <a:ext cx="8280151" cy="3908762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pl-PL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Arial" pitchFamily="34" charset="0"/>
              </a:rPr>
              <a:t>Art. 4. 1. </a:t>
            </a: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Do zakresu działania Państwowej Inspekcji Sanitarnej w dziedzinie   </a:t>
            </a:r>
          </a:p>
          <a:p>
            <a:pPr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             bieżącego nadzoru sanitarnego należy kontrola przestrzegania   </a:t>
            </a:r>
          </a:p>
          <a:p>
            <a:pPr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             przepisów określających wymagania higieniczne i zdrowotne,                 </a:t>
            </a:r>
          </a:p>
          <a:p>
            <a:pPr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             w szczególności  dotyczących:</a:t>
            </a:r>
          </a:p>
          <a:p>
            <a:pPr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631825" indent="-93663"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    </a:t>
            </a:r>
            <a:r>
              <a:rPr lang="pl-PL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Arial" pitchFamily="34" charset="0"/>
              </a:rPr>
              <a:t> 6) </a:t>
            </a: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 higieny pomieszczeń i wymagań w stosunku do sprzętu  </a:t>
            </a:r>
          </a:p>
          <a:p>
            <a:pPr marL="631825" indent="-93663"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   używanego w szkołach i innych placówkach oświatowo-</a:t>
            </a:r>
          </a:p>
          <a:p>
            <a:pPr marL="631825" indent="-93663"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   wychowawczych, szkołach wyższych oraz w ośrodkach  </a:t>
            </a:r>
          </a:p>
          <a:p>
            <a:pPr marL="631825" indent="-93663"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          wypoczynku;</a:t>
            </a:r>
          </a:p>
          <a:p>
            <a:pPr marL="631825" indent="-93663">
              <a:defRPr/>
            </a:pPr>
            <a:endParaRPr lang="pl-PL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631825" indent="-93663">
              <a:defRPr/>
            </a:pP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    </a:t>
            </a:r>
            <a:r>
              <a:rPr lang="pl-PL" sz="2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990033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Arial" pitchFamily="34" charset="0"/>
              </a:rPr>
              <a:t>7) </a:t>
            </a:r>
            <a:r>
              <a:rPr lang="pl-PL" sz="2000" dirty="0">
                <a:solidFill>
                  <a:schemeClr val="bg1"/>
                </a:solidFill>
                <a:latin typeface="+mn-lt"/>
                <a:cs typeface="Arial" pitchFamily="34" charset="0"/>
              </a:rPr>
              <a:t> higieny procesów nauczania;</a:t>
            </a:r>
          </a:p>
          <a:p>
            <a:pPr>
              <a:defRPr/>
            </a:pPr>
            <a:endParaRPr lang="pl-PL" sz="24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83568" y="260648"/>
            <a:ext cx="8136904" cy="523220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AKTY  PRAWNE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F3591E4-3A6F-46B0-B3BF-20942F2B8B38}" type="datetime1">
              <a:rPr lang="en-US"/>
              <a:pPr>
                <a:defRPr/>
              </a:pPr>
              <a:t>10/10/2013</a:t>
            </a:fld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251D67-4651-4697-8BA1-5F0E7D3296D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2627313" y="6356350"/>
            <a:ext cx="4248150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8" name="Obraz 7" descr="logo2.png"/>
          <p:cNvPicPr>
            <a:picLocks noChangeAspect="1"/>
          </p:cNvPicPr>
          <p:nvPr/>
        </p:nvPicPr>
        <p:blipFill>
          <a:blip r:embed="rId3" cstate="print">
            <a:lum bright="-11000" contrast="-56000"/>
          </a:blip>
          <a:stretch>
            <a:fillRect/>
          </a:stretch>
        </p:blipFill>
        <p:spPr>
          <a:xfrm>
            <a:off x="323528" y="188640"/>
            <a:ext cx="1035807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le tekstowe 11"/>
          <p:cNvSpPr txBox="1"/>
          <p:nvPr/>
        </p:nvSpPr>
        <p:spPr>
          <a:xfrm>
            <a:off x="827584" y="188640"/>
            <a:ext cx="7776864" cy="523220"/>
          </a:xfrm>
          <a:prstGeom prst="rect">
            <a:avLst/>
          </a:prstGeom>
          <a:solidFill>
            <a:srgbClr val="990033"/>
          </a:solidFill>
          <a:ln cmpd="dbl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8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AKTY  PRAWNE</a:t>
            </a:r>
          </a:p>
        </p:txBody>
      </p:sp>
      <p:sp useBgFill="1">
        <p:nvSpPr>
          <p:cNvPr id="7171" name="pole tekstowe 12"/>
          <p:cNvSpPr txBox="1">
            <a:spLocks noChangeArrowheads="1"/>
          </p:cNvSpPr>
          <p:nvPr/>
        </p:nvSpPr>
        <p:spPr bwMode="auto">
          <a:xfrm>
            <a:off x="395536" y="980728"/>
            <a:ext cx="8135937" cy="4832092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  <a:defRPr/>
            </a:pPr>
            <a:r>
              <a:rPr lang="pl-PL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+mn-lt"/>
                <a:cs typeface="Arial" pitchFamily="34" charset="0"/>
              </a:rPr>
              <a:t>  BEZPIECZEŃSTWO I HIGIENA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Ustawa z dnia 14 marca 1985 r.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o Państwowej Inspekcji Sanitarnej                     </a:t>
            </a: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(Dz.U.2011, Nr 212, poz. 1263 t. j. ze zm.)</a:t>
            </a:r>
          </a:p>
          <a:p>
            <a:pPr marL="342900" indent="-342900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342900" indent="-342900"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342900" indent="-342900">
              <a:buFontTx/>
              <a:buAutoNum type="arabicPeriod" startAt="2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Ustawa z dnia 7 września 1991 r.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o systemie  oświaty                                        </a:t>
            </a: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(Dz.U.2004, Nr 256, poz. 2572 ze zm.)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342900" indent="-342900">
              <a:buFontTx/>
              <a:buAutoNum type="arabicPeriod" startAt="3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Ustawa z dnia 5 grudnia 2008 r.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o zapobieganiu oraz zwalczaniu zakażeń                             i chorób zakaźnych u ludzi  </a:t>
            </a: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(Dz.U.2008, Nr 234, poz. 1570 ze zm.) 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  <a:p>
            <a:pPr marL="342900" indent="-342900">
              <a:buFontTx/>
              <a:buAutoNum type="arabicPeriod" startAt="4"/>
              <a:defRPr/>
            </a:pPr>
            <a:r>
              <a:rPr lang="pl-PL" dirty="0">
                <a:solidFill>
                  <a:schemeClr val="bg1"/>
                </a:solidFill>
                <a:latin typeface="+mn-lt"/>
                <a:cs typeface="Arial" pitchFamily="34" charset="0"/>
              </a:rPr>
              <a:t>Ustawa z dnia 4 lutego 2011 r. </a:t>
            </a: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o opiece nad dziećmi w wieku do lat 3 </a:t>
            </a:r>
          </a:p>
          <a:p>
            <a:pPr marL="342900" indent="-342900">
              <a:defRPr/>
            </a:pPr>
            <a:r>
              <a:rPr lang="pl-PL" i="1" dirty="0">
                <a:solidFill>
                  <a:schemeClr val="bg1"/>
                </a:solidFill>
                <a:latin typeface="+mn-lt"/>
                <a:cs typeface="Arial" pitchFamily="34" charset="0"/>
              </a:rPr>
              <a:t>	</a:t>
            </a:r>
            <a:r>
              <a:rPr lang="pl-PL" sz="1600" dirty="0">
                <a:solidFill>
                  <a:schemeClr val="bg1"/>
                </a:solidFill>
                <a:latin typeface="+mn-lt"/>
                <a:cs typeface="Arial" pitchFamily="34" charset="0"/>
              </a:rPr>
              <a:t>( Dz.U.2011, Nr 45 poz. 235 ze zm.)</a:t>
            </a:r>
          </a:p>
          <a:p>
            <a:pPr>
              <a:defRPr/>
            </a:pPr>
            <a:endParaRPr lang="pl-PL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B839B6E-234A-4229-8C8E-933C823EC4C7}" type="datetime1">
              <a:rPr lang="en-US"/>
              <a:pPr>
                <a:defRPr/>
              </a:pPr>
              <a:t>10/10/2013</a:t>
            </a:fld>
            <a:endParaRPr lang="en-US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1E6919-DD2F-4E10-92B1-C82B6EDF68B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2484438" y="6356350"/>
            <a:ext cx="4175125" cy="365125"/>
          </a:xfrm>
        </p:spPr>
        <p:txBody>
          <a:bodyPr/>
          <a:lstStyle/>
          <a:p>
            <a:pPr>
              <a:defRPr/>
            </a:pPr>
            <a:r>
              <a:rPr lang="pl-PL" dirty="0"/>
              <a:t>ODDZIAŁ EDUKACJI ZDROWOTNEJ I HIGIENY DZIECI I MŁODZIEŻY WSSE W KRAKOWIE</a:t>
            </a:r>
            <a:endParaRPr lang="en-US" dirty="0"/>
          </a:p>
        </p:txBody>
      </p:sp>
      <p:pic>
        <p:nvPicPr>
          <p:cNvPr id="7" name="Obraz 6" descr="logo2.png"/>
          <p:cNvPicPr>
            <a:picLocks noChangeAspect="1"/>
          </p:cNvPicPr>
          <p:nvPr/>
        </p:nvPicPr>
        <p:blipFill>
          <a:blip r:embed="rId4" cstate="print">
            <a:lum bright="-11000" contrast="-56000"/>
          </a:blip>
          <a:stretch>
            <a:fillRect/>
          </a:stretch>
        </p:blipFill>
        <p:spPr>
          <a:xfrm>
            <a:off x="323528" y="0"/>
            <a:ext cx="1035807" cy="792088"/>
          </a:xfrm>
          <a:prstGeom prst="ellips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theme1.xml><?xml version="1.0" encoding="utf-8"?>
<a:theme xmlns:a="http://schemas.openxmlformats.org/drawingml/2006/main" name="TS10201166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6154BE5-A4CF-4631-9B9D-E5254BD5B5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TS102011662</Template>
  <TotalTime>0</TotalTime>
  <Words>4219</Words>
  <Application>Microsoft Office PowerPoint</Application>
  <PresentationFormat>Pokaz na ekranie (4:3)</PresentationFormat>
  <Paragraphs>911</Paragraphs>
  <Slides>61</Slides>
  <Notes>61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61</vt:i4>
      </vt:variant>
    </vt:vector>
  </HeadingPairs>
  <TitlesOfParts>
    <vt:vector size="62" baseType="lpstr">
      <vt:lpstr>TS102011662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  <vt:lpstr>Slajd 26</vt:lpstr>
      <vt:lpstr>Slajd 27</vt:lpstr>
      <vt:lpstr>Slajd 28</vt:lpstr>
      <vt:lpstr>Slajd 29</vt:lpstr>
      <vt:lpstr>Slajd 30</vt:lpstr>
      <vt:lpstr>Slajd 31</vt:lpstr>
      <vt:lpstr>Slajd 32</vt:lpstr>
      <vt:lpstr>Slajd 33</vt:lpstr>
      <vt:lpstr>Slajd 34</vt:lpstr>
      <vt:lpstr>Slajd 35</vt:lpstr>
      <vt:lpstr>Slajd 36</vt:lpstr>
      <vt:lpstr>Slajd 37</vt:lpstr>
      <vt:lpstr>Slajd 38</vt:lpstr>
      <vt:lpstr>Slajd 39</vt:lpstr>
      <vt:lpstr>Slajd 40</vt:lpstr>
      <vt:lpstr>Slajd 41</vt:lpstr>
      <vt:lpstr>Slajd 42</vt:lpstr>
      <vt:lpstr>Slajd 43</vt:lpstr>
      <vt:lpstr>Slajd 44</vt:lpstr>
      <vt:lpstr>Slajd 45</vt:lpstr>
      <vt:lpstr>Slajd 46</vt:lpstr>
      <vt:lpstr>Slajd 47</vt:lpstr>
      <vt:lpstr>Slajd 48</vt:lpstr>
      <vt:lpstr>Slajd 49</vt:lpstr>
      <vt:lpstr>Slajd 50</vt:lpstr>
      <vt:lpstr>Slajd 51</vt:lpstr>
      <vt:lpstr>Slajd 52</vt:lpstr>
      <vt:lpstr>Slajd 53</vt:lpstr>
      <vt:lpstr>Slajd 54</vt:lpstr>
      <vt:lpstr>Slajd 55</vt:lpstr>
      <vt:lpstr>Slajd 56</vt:lpstr>
      <vt:lpstr>Slajd 57</vt:lpstr>
      <vt:lpstr>Slajd 58</vt:lpstr>
      <vt:lpstr>Slajd 59</vt:lpstr>
      <vt:lpstr>Slajd 60</vt:lpstr>
      <vt:lpstr>Slajd 61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2013-05-01T15:59:42Z</dcterms:created>
  <dcterms:modified xsi:type="dcterms:W3CDTF">2013-10-10T12:31:09Z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TC020116629991</vt:lpwstr>
  </property>
</Properties>
</file>