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328" r:id="rId3"/>
    <p:sldId id="331" r:id="rId4"/>
    <p:sldId id="329" r:id="rId5"/>
    <p:sldId id="330" r:id="rId6"/>
    <p:sldId id="333" r:id="rId7"/>
    <p:sldId id="294" r:id="rId8"/>
    <p:sldId id="332" r:id="rId9"/>
    <p:sldId id="295" r:id="rId10"/>
    <p:sldId id="296" r:id="rId11"/>
    <p:sldId id="299" r:id="rId12"/>
    <p:sldId id="257" r:id="rId13"/>
    <p:sldId id="298" r:id="rId14"/>
    <p:sldId id="258" r:id="rId15"/>
    <p:sldId id="267" r:id="rId16"/>
    <p:sldId id="300" r:id="rId17"/>
    <p:sldId id="268" r:id="rId18"/>
    <p:sldId id="269" r:id="rId19"/>
    <p:sldId id="260" r:id="rId20"/>
    <p:sldId id="264" r:id="rId21"/>
    <p:sldId id="265" r:id="rId22"/>
    <p:sldId id="270" r:id="rId23"/>
    <p:sldId id="301" r:id="rId24"/>
    <p:sldId id="271" r:id="rId25"/>
    <p:sldId id="272" r:id="rId26"/>
    <p:sldId id="273" r:id="rId27"/>
    <p:sldId id="275" r:id="rId28"/>
    <p:sldId id="276" r:id="rId29"/>
    <p:sldId id="302" r:id="rId30"/>
    <p:sldId id="277" r:id="rId31"/>
    <p:sldId id="278" r:id="rId32"/>
    <p:sldId id="279" r:id="rId33"/>
    <p:sldId id="280" r:id="rId34"/>
    <p:sldId id="297" r:id="rId35"/>
    <p:sldId id="306" r:id="rId36"/>
    <p:sldId id="313" r:id="rId37"/>
    <p:sldId id="314" r:id="rId38"/>
    <p:sldId id="307" r:id="rId39"/>
    <p:sldId id="308" r:id="rId40"/>
    <p:sldId id="309" r:id="rId41"/>
    <p:sldId id="310" r:id="rId42"/>
    <p:sldId id="311" r:id="rId43"/>
    <p:sldId id="312" r:id="rId44"/>
    <p:sldId id="343" r:id="rId45"/>
    <p:sldId id="303" r:id="rId46"/>
    <p:sldId id="304" r:id="rId47"/>
    <p:sldId id="305" r:id="rId48"/>
    <p:sldId id="341" r:id="rId49"/>
    <p:sldId id="315" r:id="rId50"/>
    <p:sldId id="319" r:id="rId51"/>
    <p:sldId id="320" r:id="rId52"/>
    <p:sldId id="321" r:id="rId53"/>
    <p:sldId id="322" r:id="rId54"/>
    <p:sldId id="323" r:id="rId55"/>
    <p:sldId id="325" r:id="rId56"/>
    <p:sldId id="326" r:id="rId57"/>
    <p:sldId id="337" r:id="rId58"/>
    <p:sldId id="338" r:id="rId59"/>
    <p:sldId id="339" r:id="rId60"/>
    <p:sldId id="340" r:id="rId61"/>
    <p:sldId id="336" r:id="rId62"/>
    <p:sldId id="334" r:id="rId63"/>
    <p:sldId id="335" r:id="rId64"/>
    <p:sldId id="318" r:id="rId65"/>
    <p:sldId id="317" r:id="rId66"/>
    <p:sldId id="327" r:id="rId67"/>
    <p:sldId id="261" r:id="rId68"/>
    <p:sldId id="262" r:id="rId69"/>
    <p:sldId id="263" r:id="rId70"/>
    <p:sldId id="266" r:id="rId71"/>
    <p:sldId id="259" r:id="rId72"/>
    <p:sldId id="274" r:id="rId73"/>
    <p:sldId id="285" r:id="rId74"/>
    <p:sldId id="286" r:id="rId75"/>
    <p:sldId id="287" r:id="rId76"/>
    <p:sldId id="288" r:id="rId77"/>
    <p:sldId id="289" r:id="rId78"/>
    <p:sldId id="290" r:id="rId79"/>
    <p:sldId id="281" r:id="rId80"/>
    <p:sldId id="282" r:id="rId81"/>
    <p:sldId id="283" r:id="rId82"/>
    <p:sldId id="284" r:id="rId83"/>
    <p:sldId id="293" r:id="rId84"/>
    <p:sldId id="291" r:id="rId85"/>
    <p:sldId id="292" r:id="rId8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ableStyles" Target="tableStyle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ytuł i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22400" y="381000"/>
            <a:ext cx="10363200" cy="1143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abeli 2"/>
          <p:cNvSpPr>
            <a:spLocks noGrp="1"/>
          </p:cNvSpPr>
          <p:nvPr>
            <p:ph type="tbl" idx="1"/>
          </p:nvPr>
        </p:nvSpPr>
        <p:spPr>
          <a:xfrm>
            <a:off x="1416051" y="1766888"/>
            <a:ext cx="10358967" cy="4113212"/>
          </a:xfrm>
        </p:spPr>
        <p:txBody>
          <a:bodyPr/>
          <a:lstStyle/>
          <a:p>
            <a:pPr lvl="0"/>
            <a:endParaRPr lang="pl-PL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E51307-A892-4009-BA3C-5B381D1CAD8E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5337664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ytuł, tekst i c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22400" y="381000"/>
            <a:ext cx="10363200" cy="1143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"/>
          </p:nvPr>
        </p:nvSpPr>
        <p:spPr>
          <a:xfrm>
            <a:off x="1416051" y="1766888"/>
            <a:ext cx="5077883" cy="4113212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obiektu clipart 3"/>
          <p:cNvSpPr>
            <a:spLocks noGrp="1"/>
          </p:cNvSpPr>
          <p:nvPr>
            <p:ph type="clipArt" sz="half" idx="2"/>
          </p:nvPr>
        </p:nvSpPr>
        <p:spPr>
          <a:xfrm>
            <a:off x="6697134" y="1766888"/>
            <a:ext cx="5077884" cy="4113212"/>
          </a:xfrm>
        </p:spPr>
        <p:txBody>
          <a:bodyPr/>
          <a:lstStyle/>
          <a:p>
            <a:pPr lvl="0"/>
            <a:endParaRPr lang="pl-PL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E79401-0720-467C-AFA3-0C12560850E2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377891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  <p:sldLayoutId id="2147483665" r:id="rId17"/>
    <p:sldLayoutId id="2147483666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satora@wp.pl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Nowe Substancje Psychoaktywne - co należy wiedzieć?</a:t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pl-PL" dirty="0"/>
              <a:t>d</a:t>
            </a:r>
            <a:r>
              <a:rPr lang="pl-PL" dirty="0" smtClean="0"/>
              <a:t>r Leszek Satora; Pomorskie Centrum Toksykologii</a:t>
            </a:r>
          </a:p>
          <a:p>
            <a:r>
              <a:rPr lang="pl-PL" dirty="0" smtClean="0">
                <a:hlinkClick r:id="rId2"/>
              </a:rPr>
              <a:t>satora@wp.pl</a:t>
            </a:r>
            <a:endParaRPr lang="pl-PL" dirty="0" smtClean="0"/>
          </a:p>
          <a:p>
            <a:r>
              <a:rPr lang="pl-PL" dirty="0" smtClean="0"/>
              <a:t>www.kodip.pl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56154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Novel</a:t>
            </a:r>
            <a:br>
              <a:rPr lang="pl-PL" dirty="0"/>
            </a:br>
            <a:r>
              <a:rPr lang="pl-PL" dirty="0" err="1"/>
              <a:t>Psychoactive</a:t>
            </a:r>
            <a:r>
              <a:rPr lang="pl-PL" dirty="0"/>
              <a:t> </a:t>
            </a:r>
            <a:r>
              <a:rPr lang="pl-PL" dirty="0" err="1"/>
              <a:t>Substances</a:t>
            </a:r>
            <a:r>
              <a:rPr lang="pl-PL" dirty="0"/>
              <a:t> (NPS) (‘</a:t>
            </a:r>
            <a:r>
              <a:rPr lang="pl-PL" dirty="0" err="1"/>
              <a:t>legal</a:t>
            </a:r>
            <a:r>
              <a:rPr lang="pl-PL" dirty="0"/>
              <a:t> </a:t>
            </a:r>
            <a:r>
              <a:rPr lang="pl-PL" dirty="0" err="1"/>
              <a:t>highs</a:t>
            </a:r>
            <a:r>
              <a:rPr lang="pl-PL" dirty="0"/>
              <a:t>’)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dirty="0" smtClean="0"/>
              <a:t>Gama dostępnych substancji wykorzystywanych w dopalaczach jest bardzo szeroka. </a:t>
            </a:r>
          </a:p>
          <a:p>
            <a:pPr marL="0" indent="0">
              <a:buNone/>
            </a:pPr>
            <a:r>
              <a:rPr lang="pl-PL" sz="2400" dirty="0" smtClean="0"/>
              <a:t>Najczęściej stosowane to różnorodne „tabletki imprezowe”. Tzw. Party </a:t>
            </a:r>
            <a:r>
              <a:rPr lang="pl-PL" sz="2400" dirty="0" err="1" smtClean="0"/>
              <a:t>pills</a:t>
            </a:r>
            <a:r>
              <a:rPr lang="pl-PL" sz="2400" dirty="0" smtClean="0"/>
              <a:t> (Diablo, Spice </a:t>
            </a:r>
            <a:r>
              <a:rPr lang="pl-PL" sz="2400" dirty="0" err="1" smtClean="0"/>
              <a:t>Diamond</a:t>
            </a:r>
            <a:r>
              <a:rPr lang="pl-PL" sz="2400" dirty="0" smtClean="0"/>
              <a:t>, </a:t>
            </a:r>
            <a:r>
              <a:rPr lang="pl-PL" sz="2400" dirty="0" err="1" smtClean="0"/>
              <a:t>Exotic</a:t>
            </a:r>
            <a:r>
              <a:rPr lang="pl-PL" sz="2400" dirty="0" smtClean="0"/>
              <a:t>).</a:t>
            </a:r>
          </a:p>
          <a:p>
            <a:pPr marL="0" indent="0">
              <a:buNone/>
            </a:pPr>
            <a:r>
              <a:rPr lang="pl-PL" sz="2400" dirty="0" smtClean="0"/>
              <a:t>Popularne są także środki pochodzenia roślinnego  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1014268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pl-PL" altLang="pl-PL" b="1">
                <a:latin typeface="Comic Sans MS" panose="030F0702030302020204" pitchFamily="66" charset="0"/>
              </a:rPr>
              <a:t>Dopalacze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pPr eaLnBrk="1" hangingPunct="1"/>
            <a:r>
              <a:rPr lang="pl-PL" altLang="pl-PL" sz="2400" dirty="0" smtClean="0"/>
              <a:t>BZP (</a:t>
            </a:r>
            <a:r>
              <a:rPr lang="pl-PL" altLang="pl-PL" sz="2400" dirty="0" err="1" smtClean="0"/>
              <a:t>benzylopiperazyna</a:t>
            </a:r>
            <a:r>
              <a:rPr lang="pl-PL" altLang="pl-PL" sz="2400" dirty="0" smtClean="0"/>
              <a:t>)– </a:t>
            </a:r>
            <a:r>
              <a:rPr lang="pl-PL" altLang="pl-PL" sz="2400" dirty="0"/>
              <a:t>działanie podobne do amfetaminy; biały proszek, tabletki, kapsułki </a:t>
            </a:r>
            <a:r>
              <a:rPr lang="pl-PL" altLang="pl-PL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!</a:t>
            </a:r>
            <a:r>
              <a:rPr lang="pl-PL" altLang="pl-PL" sz="2400" b="1" dirty="0">
                <a:solidFill>
                  <a:srgbClr val="FF0000"/>
                </a:solidFill>
              </a:rPr>
              <a:t> </a:t>
            </a:r>
          </a:p>
          <a:p>
            <a:r>
              <a:rPr lang="pl-PL" altLang="pl-PL" sz="2400" dirty="0"/>
              <a:t>TFMPP (</a:t>
            </a:r>
            <a:r>
              <a:rPr lang="pl-PL" altLang="pl-PL" sz="2400" dirty="0" smtClean="0"/>
              <a:t>3-Trifluorometylofenylopiperazyna)– </a:t>
            </a:r>
            <a:r>
              <a:rPr lang="pl-PL" altLang="pl-PL" sz="2400" dirty="0"/>
              <a:t>środek stymulujący; najczęściej w połączeniu z BZP – tabletki, kapsułki</a:t>
            </a:r>
          </a:p>
          <a:p>
            <a:pPr eaLnBrk="1" hangingPunct="1"/>
            <a:r>
              <a:rPr lang="pl-PL" altLang="pl-PL" sz="2400" dirty="0" smtClean="0"/>
              <a:t>JWH-018 (syntetyczne kannabinoidy)  </a:t>
            </a:r>
            <a:r>
              <a:rPr lang="pl-PL" altLang="pl-PL" sz="2400" dirty="0"/>
              <a:t>– działanie podobne do </a:t>
            </a:r>
            <a:r>
              <a:rPr lang="pl-PL" altLang="pl-PL" sz="2400" dirty="0" err="1"/>
              <a:t>kanabinoli</a:t>
            </a:r>
            <a:r>
              <a:rPr lang="pl-PL" altLang="pl-PL" sz="2400" dirty="0"/>
              <a:t>; grudkowata, twarda, lepka substancja, przypominająca haszysz </a:t>
            </a:r>
            <a:r>
              <a:rPr lang="pl-PL" altLang="pl-PL" sz="2400" b="1" dirty="0">
                <a:solidFill>
                  <a:srgbClr val="FF0000"/>
                </a:solidFill>
              </a:rPr>
              <a:t>!</a:t>
            </a:r>
          </a:p>
          <a:p>
            <a:pPr eaLnBrk="1" hangingPunct="1"/>
            <a:r>
              <a:rPr lang="pl-PL" altLang="pl-PL" sz="2400" dirty="0" err="1"/>
              <a:t>Fly</a:t>
            </a:r>
            <a:r>
              <a:rPr lang="pl-PL" altLang="pl-PL" sz="2400" dirty="0"/>
              <a:t> </a:t>
            </a:r>
            <a:r>
              <a:rPr lang="pl-PL" altLang="pl-PL" sz="2400" dirty="0" err="1"/>
              <a:t>agaric</a:t>
            </a:r>
            <a:r>
              <a:rPr lang="pl-PL" altLang="pl-PL" sz="2400" dirty="0"/>
              <a:t> – odurzenie, halucynacje, skrajne emocje ; susz grzybowy (m. czerwony, </a:t>
            </a:r>
            <a:r>
              <a:rPr lang="pl-PL" altLang="pl-PL" sz="2400" dirty="0" err="1" smtClean="0"/>
              <a:t>panther</a:t>
            </a:r>
            <a:r>
              <a:rPr lang="pl-PL" altLang="pl-PL" sz="2400" dirty="0" smtClean="0"/>
              <a:t> cap - m</a:t>
            </a:r>
            <a:r>
              <a:rPr lang="pl-PL" altLang="pl-PL" sz="2400" dirty="0"/>
              <a:t>. plamisty)</a:t>
            </a:r>
          </a:p>
          <a:p>
            <a:pPr eaLnBrk="1" hangingPunct="1"/>
            <a:r>
              <a:rPr lang="pl-PL" altLang="pl-PL" sz="2400" dirty="0"/>
              <a:t>Lion – działanie i wygląd zbliżone do konopi indyjskich </a:t>
            </a:r>
            <a:r>
              <a:rPr lang="pl-PL" altLang="pl-PL" sz="2400" b="1" dirty="0">
                <a:solidFill>
                  <a:srgbClr val="FF0000"/>
                </a:solidFill>
              </a:rPr>
              <a:t>!</a:t>
            </a:r>
          </a:p>
          <a:p>
            <a:pPr eaLnBrk="1" hangingPunct="1"/>
            <a:r>
              <a:rPr lang="pl-PL" altLang="pl-PL" sz="2400" dirty="0"/>
              <a:t>Susz roślinny</a:t>
            </a:r>
          </a:p>
          <a:p>
            <a:pPr eaLnBrk="1" hangingPunct="1"/>
            <a:endParaRPr lang="pl-PL" altLang="pl-PL" sz="2800" dirty="0"/>
          </a:p>
        </p:txBody>
      </p:sp>
      <p:sp>
        <p:nvSpPr>
          <p:cNvPr id="7172" name="AutoShape 7"/>
          <p:cNvSpPr>
            <a:spLocks noChangeArrowheads="1"/>
          </p:cNvSpPr>
          <p:nvPr/>
        </p:nvSpPr>
        <p:spPr bwMode="auto">
          <a:xfrm>
            <a:off x="6858000" y="1981200"/>
            <a:ext cx="609600" cy="609600"/>
          </a:xfrm>
          <a:custGeom>
            <a:avLst/>
            <a:gdLst>
              <a:gd name="T0" fmla="*/ 304800 w 21600"/>
              <a:gd name="T1" fmla="*/ 0 h 21600"/>
              <a:gd name="T2" fmla="*/ 89267 w 21600"/>
              <a:gd name="T3" fmla="*/ 89267 h 21600"/>
              <a:gd name="T4" fmla="*/ 0 w 21600"/>
              <a:gd name="T5" fmla="*/ 304800 h 21600"/>
              <a:gd name="T6" fmla="*/ 89267 w 21600"/>
              <a:gd name="T7" fmla="*/ 520333 h 21600"/>
              <a:gd name="T8" fmla="*/ 304800 w 21600"/>
              <a:gd name="T9" fmla="*/ 609600 h 21600"/>
              <a:gd name="T10" fmla="*/ 520333 w 21600"/>
              <a:gd name="T11" fmla="*/ 520333 h 21600"/>
              <a:gd name="T12" fmla="*/ 609600 w 21600"/>
              <a:gd name="T13" fmla="*/ 304800 h 21600"/>
              <a:gd name="T14" fmla="*/ 520333 w 21600"/>
              <a:gd name="T15" fmla="*/ 8926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7173" name="AutoShape 9"/>
          <p:cNvSpPr>
            <a:spLocks noChangeArrowheads="1"/>
          </p:cNvSpPr>
          <p:nvPr/>
        </p:nvSpPr>
        <p:spPr bwMode="auto">
          <a:xfrm>
            <a:off x="6858000" y="2514600"/>
            <a:ext cx="914400" cy="914400"/>
          </a:xfrm>
          <a:custGeom>
            <a:avLst/>
            <a:gdLst>
              <a:gd name="T0" fmla="*/ 457200 w 21600"/>
              <a:gd name="T1" fmla="*/ 0 h 21600"/>
              <a:gd name="T2" fmla="*/ 133900 w 21600"/>
              <a:gd name="T3" fmla="*/ 133900 h 21600"/>
              <a:gd name="T4" fmla="*/ 0 w 21600"/>
              <a:gd name="T5" fmla="*/ 457200 h 21600"/>
              <a:gd name="T6" fmla="*/ 133900 w 21600"/>
              <a:gd name="T7" fmla="*/ 780500 h 21600"/>
              <a:gd name="T8" fmla="*/ 457200 w 21600"/>
              <a:gd name="T9" fmla="*/ 914400 h 21600"/>
              <a:gd name="T10" fmla="*/ 780500 w 21600"/>
              <a:gd name="T11" fmla="*/ 780500 h 21600"/>
              <a:gd name="T12" fmla="*/ 914400 w 21600"/>
              <a:gd name="T13" fmla="*/ 457200 h 21600"/>
              <a:gd name="T14" fmla="*/ 780500 w 21600"/>
              <a:gd name="T15" fmla="*/ 13390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7174" name="AutoShape 10"/>
          <p:cNvSpPr>
            <a:spLocks noChangeArrowheads="1"/>
          </p:cNvSpPr>
          <p:nvPr/>
        </p:nvSpPr>
        <p:spPr bwMode="auto">
          <a:xfrm>
            <a:off x="6781800" y="1981200"/>
            <a:ext cx="914400" cy="914400"/>
          </a:xfrm>
          <a:custGeom>
            <a:avLst/>
            <a:gdLst>
              <a:gd name="T0" fmla="*/ 457200 w 21600"/>
              <a:gd name="T1" fmla="*/ 0 h 21600"/>
              <a:gd name="T2" fmla="*/ 133900 w 21600"/>
              <a:gd name="T3" fmla="*/ 133900 h 21600"/>
              <a:gd name="T4" fmla="*/ 0 w 21600"/>
              <a:gd name="T5" fmla="*/ 457200 h 21600"/>
              <a:gd name="T6" fmla="*/ 133900 w 21600"/>
              <a:gd name="T7" fmla="*/ 780500 h 21600"/>
              <a:gd name="T8" fmla="*/ 457200 w 21600"/>
              <a:gd name="T9" fmla="*/ 914400 h 21600"/>
              <a:gd name="T10" fmla="*/ 780500 w 21600"/>
              <a:gd name="T11" fmla="*/ 780500 h 21600"/>
              <a:gd name="T12" fmla="*/ 914400 w 21600"/>
              <a:gd name="T13" fmla="*/ 457200 h 21600"/>
              <a:gd name="T14" fmla="*/ 780500 w 21600"/>
              <a:gd name="T15" fmla="*/ 13390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93392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dirty="0" smtClean="0"/>
              <a:t>Novel</a:t>
            </a:r>
            <a:r>
              <a:rPr lang="pl-PL" sz="2800" dirty="0"/>
              <a:t/>
            </a:r>
            <a:br>
              <a:rPr lang="pl-PL" sz="2800" dirty="0"/>
            </a:br>
            <a:r>
              <a:rPr lang="pl-PL" sz="2800" dirty="0" err="1" smtClean="0"/>
              <a:t>Psychoactive</a:t>
            </a:r>
            <a:r>
              <a:rPr lang="pl-PL" sz="2800" dirty="0" smtClean="0"/>
              <a:t> </a:t>
            </a:r>
            <a:r>
              <a:rPr lang="pl-PL" sz="2800" dirty="0" err="1" smtClean="0"/>
              <a:t>Substances</a:t>
            </a:r>
            <a:r>
              <a:rPr lang="pl-PL" sz="2800" dirty="0" smtClean="0"/>
              <a:t> </a:t>
            </a:r>
            <a:r>
              <a:rPr lang="pl-PL" sz="2800" dirty="0"/>
              <a:t>(NPS) (‘</a:t>
            </a:r>
            <a:r>
              <a:rPr lang="pl-PL" sz="2800" dirty="0" err="1"/>
              <a:t>legal</a:t>
            </a:r>
            <a:r>
              <a:rPr lang="pl-PL" sz="2800" dirty="0"/>
              <a:t> </a:t>
            </a:r>
            <a:r>
              <a:rPr lang="pl-PL" sz="2800" dirty="0" err="1"/>
              <a:t>highs</a:t>
            </a:r>
            <a:r>
              <a:rPr lang="pl-PL" sz="2800" dirty="0"/>
              <a:t>’)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dirty="0" smtClean="0"/>
              <a:t>Mogą to być ekstrakty, rośliny i grzyby w formie nie przetworzonej, które posiadają właściwości psychoaktywne (wpływają na OUN)</a:t>
            </a:r>
          </a:p>
          <a:p>
            <a:pPr marL="0" indent="0">
              <a:buNone/>
            </a:pPr>
            <a:r>
              <a:rPr lang="pl-PL" sz="2400" dirty="0" smtClean="0"/>
              <a:t>Alkaloidy roślinne – pozyskiwane różnymi metodami</a:t>
            </a:r>
          </a:p>
          <a:p>
            <a:pPr marL="0" indent="0">
              <a:buNone/>
            </a:pPr>
            <a:r>
              <a:rPr lang="pl-PL" sz="2400" dirty="0" smtClean="0"/>
              <a:t>Dane z </a:t>
            </a:r>
            <a:r>
              <a:rPr lang="pl-PL" sz="2400" dirty="0"/>
              <a:t>UK szacują że 18,1% stanowiły pojedyncze materiały roślinne </a:t>
            </a:r>
            <a:r>
              <a:rPr lang="pl-PL" sz="2400" dirty="0" smtClean="0"/>
              <a:t>lub ekstrakty </a:t>
            </a:r>
            <a:r>
              <a:rPr lang="pl-PL" sz="2400" dirty="0"/>
              <a:t>roślinne.</a:t>
            </a:r>
            <a:endParaRPr lang="pl-PL" sz="2400" dirty="0" smtClean="0"/>
          </a:p>
          <a:p>
            <a:pPr marL="0" indent="0">
              <a:buNone/>
            </a:pPr>
            <a:r>
              <a:rPr lang="pl-PL" dirty="0" smtClean="0"/>
              <a:t>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4977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pl-PL" altLang="pl-PL" sz="4000" b="1">
                <a:latin typeface="Comic Sans MS" panose="030F0702030302020204" pitchFamily="66" charset="0"/>
              </a:rPr>
              <a:t>Po czym poznać?</a:t>
            </a:r>
          </a:p>
        </p:txBody>
      </p:sp>
      <p:graphicFrame>
        <p:nvGraphicFramePr>
          <p:cNvPr id="92224" name="Group 64"/>
          <p:cNvGraphicFramePr>
            <a:graphicFrameLocks noGrp="1"/>
          </p:cNvGraphicFramePr>
          <p:nvPr>
            <p:ph type="tbl" idx="1"/>
          </p:nvPr>
        </p:nvGraphicFramePr>
        <p:xfrm>
          <a:off x="2586039" y="1766889"/>
          <a:ext cx="7769225" cy="4889499"/>
        </p:xfrm>
        <a:graphic>
          <a:graphicData uri="http://schemas.openxmlformats.org/drawingml/2006/table">
            <a:tbl>
              <a:tblPr/>
              <a:tblGrid>
                <a:gridCol w="1681162"/>
                <a:gridCol w="3124200"/>
                <a:gridCol w="2963863"/>
              </a:tblGrid>
              <a:tr h="39628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substancja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intoksykacja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wycofanie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386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kanabinole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marihuana, haszysz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Zaburzenia koordynacji ruchowej, gadulstwo, chichot, euforia, zaburzenia snu, ataki kaszlu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Przekrwienie gałek ocznych, obrzęk powiek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Słodkawa woń oddechu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Pocenie się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Suchość śluzówek jamy ustnej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Przyspieszenie tętna, wzrost ciśnienia krwi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Głód psychiczny narkotyku,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Drażliwość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Lęk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Spadek łaknienia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Zaburzenia snu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Niewielki wzrost ciepłoty ciała, dreszcze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Brak objawów fizycznych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545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amfetamina 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Zwiększony napęd i euforia, niepokój ruchowy, gadulstwo, bezsenność, szybki oddech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Przyspieszenie tętna, wzrost ciśnienia krwi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Głód psychiczny narkotyku,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Lęk,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Uczucie zmęczenia, znużenia, apatii,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Depresja z niepokojem i myślami „S”,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Początkowo bezsenność, a później nadmierna senność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7189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Pięć najważniejszych produktów pochodzenia naturalnego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Szałwia wieszcza </a:t>
            </a:r>
            <a:r>
              <a:rPr lang="pl-PL" dirty="0"/>
              <a:t>(</a:t>
            </a:r>
            <a:r>
              <a:rPr lang="pl-PL" i="1" dirty="0" err="1"/>
              <a:t>Salvia</a:t>
            </a:r>
            <a:r>
              <a:rPr lang="pl-PL" i="1" dirty="0"/>
              <a:t> </a:t>
            </a:r>
            <a:r>
              <a:rPr lang="pl-PL" i="1" dirty="0" err="1" smtClean="0"/>
              <a:t>divinorum</a:t>
            </a:r>
            <a:r>
              <a:rPr lang="pl-PL" dirty="0" smtClean="0"/>
              <a:t> L),</a:t>
            </a:r>
          </a:p>
          <a:p>
            <a:pPr marL="0" indent="0">
              <a:buNone/>
            </a:pPr>
            <a:r>
              <a:rPr lang="pl-PL" dirty="0"/>
              <a:t>K</a:t>
            </a:r>
            <a:r>
              <a:rPr lang="pl-PL" dirty="0" smtClean="0"/>
              <a:t>ratom </a:t>
            </a:r>
            <a:r>
              <a:rPr lang="pl-PL" dirty="0"/>
              <a:t>(</a:t>
            </a:r>
            <a:r>
              <a:rPr lang="pl-PL" i="1" dirty="0" err="1"/>
              <a:t>Mitragyna</a:t>
            </a:r>
            <a:r>
              <a:rPr lang="pl-PL" i="1" dirty="0"/>
              <a:t> </a:t>
            </a:r>
            <a:r>
              <a:rPr lang="pl-PL" i="1" dirty="0" err="1" smtClean="0"/>
              <a:t>speciosa</a:t>
            </a:r>
            <a:r>
              <a:rPr lang="pl-PL" i="1" dirty="0" smtClean="0"/>
              <a:t> </a:t>
            </a:r>
            <a:r>
              <a:rPr lang="pl-PL" dirty="0" smtClean="0"/>
              <a:t>), </a:t>
            </a:r>
          </a:p>
          <a:p>
            <a:pPr marL="0" indent="0">
              <a:buNone/>
            </a:pPr>
            <a:r>
              <a:rPr lang="pl-PL" dirty="0" smtClean="0"/>
              <a:t>Powój hawajski </a:t>
            </a:r>
            <a:r>
              <a:rPr lang="pl-PL" i="1" dirty="0" err="1" smtClean="0"/>
              <a:t>Argyreia</a:t>
            </a:r>
            <a:r>
              <a:rPr lang="pl-PL" i="1" dirty="0" smtClean="0"/>
              <a:t> </a:t>
            </a:r>
            <a:r>
              <a:rPr lang="pl-PL" i="1" dirty="0" err="1" smtClean="0"/>
              <a:t>nervosa</a:t>
            </a:r>
            <a:endParaRPr lang="pl-PL" i="1" dirty="0" smtClean="0"/>
          </a:p>
          <a:p>
            <a:pPr marL="0" indent="0">
              <a:buNone/>
            </a:pPr>
            <a:r>
              <a:rPr lang="pl-PL" dirty="0" smtClean="0"/>
              <a:t>Muchomor czerwony </a:t>
            </a:r>
            <a:r>
              <a:rPr lang="pl-PL" i="1" dirty="0" smtClean="0"/>
              <a:t>(</a:t>
            </a:r>
            <a:r>
              <a:rPr lang="pl-PL" i="1" dirty="0" err="1" smtClean="0"/>
              <a:t>Amanita</a:t>
            </a:r>
            <a:r>
              <a:rPr lang="pl-PL" i="1" dirty="0" smtClean="0"/>
              <a:t> </a:t>
            </a:r>
            <a:r>
              <a:rPr lang="pl-PL" i="1" dirty="0" err="1" smtClean="0"/>
              <a:t>muscaria</a:t>
            </a:r>
            <a:r>
              <a:rPr lang="pl-PL" i="1" dirty="0" smtClean="0"/>
              <a:t>)</a:t>
            </a:r>
          </a:p>
          <a:p>
            <a:pPr marL="0" indent="0">
              <a:buNone/>
            </a:pPr>
            <a:r>
              <a:rPr lang="pl-PL" dirty="0" smtClean="0"/>
              <a:t>„Genie” – (mieszanka do palenia zawierająca materiały roślinne i grzyby)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10940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i="1" dirty="0" err="1" smtClean="0"/>
              <a:t>Salvia</a:t>
            </a:r>
            <a:r>
              <a:rPr lang="pl-PL" i="1" dirty="0" smtClean="0"/>
              <a:t> </a:t>
            </a:r>
            <a:r>
              <a:rPr lang="pl-PL" i="1" dirty="0" err="1" smtClean="0"/>
              <a:t>divinorum</a:t>
            </a:r>
            <a:r>
              <a:rPr lang="pl-PL" i="1" dirty="0" smtClean="0"/>
              <a:t> </a:t>
            </a:r>
            <a:r>
              <a:rPr lang="pl-PL" dirty="0" smtClean="0"/>
              <a:t>– ‚</a:t>
            </a:r>
            <a:r>
              <a:rPr lang="pl-PL" dirty="0" err="1" smtClean="0"/>
              <a:t>Psychedelic</a:t>
            </a:r>
            <a:r>
              <a:rPr lang="pl-PL" dirty="0" smtClean="0"/>
              <a:t> </a:t>
            </a:r>
            <a:r>
              <a:rPr lang="pl-PL" dirty="0" err="1" smtClean="0"/>
              <a:t>Sage</a:t>
            </a:r>
            <a:r>
              <a:rPr lang="pl-PL" dirty="0" smtClean="0"/>
              <a:t>’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Roślina pochodząca z Meksyku. </a:t>
            </a:r>
          </a:p>
          <a:p>
            <a:r>
              <a:rPr lang="pl-PL" dirty="0" smtClean="0"/>
              <a:t>Produkt sprzedawana w postaci „żywych roślin” – sadzonek, suszu lub ekstraktu</a:t>
            </a:r>
          </a:p>
          <a:p>
            <a:r>
              <a:rPr lang="pl-PL" dirty="0" smtClean="0"/>
              <a:t>Atrakcyjna roślina ogrodowa, bardzo łatwa w uprawie</a:t>
            </a:r>
          </a:p>
          <a:p>
            <a:r>
              <a:rPr lang="pl-PL" dirty="0" smtClean="0"/>
              <a:t>Meksykanie wykorzystują jej właściwości halucynogenne (żucie, picie wywarów i palenie)</a:t>
            </a:r>
          </a:p>
          <a:p>
            <a:r>
              <a:rPr lang="pl-PL" dirty="0" smtClean="0"/>
              <a:t>Użytkownicy NPS – spożywają napar, lub świeże liście, co powoduje szybki efekt halucynogenny, jednak trwa on krótko</a:t>
            </a:r>
          </a:p>
          <a:p>
            <a:endParaRPr lang="pl-PL" dirty="0" smtClean="0"/>
          </a:p>
        </p:txBody>
      </p:sp>
    </p:spTree>
    <p:extLst>
      <p:ext uri="{BB962C8B-B14F-4D97-AF65-F5344CB8AC3E}">
        <p14:creationId xmlns:p14="http://schemas.microsoft.com/office/powerpoint/2010/main" val="3435320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pl-PL" altLang="pl-PL" b="1">
                <a:latin typeface="Comic Sans MS" panose="030F0702030302020204" pitchFamily="66" charset="0"/>
              </a:rPr>
              <a:t>Szałwia wieszcza </a:t>
            </a:r>
            <a:r>
              <a:rPr lang="pl-PL" altLang="pl-PL" b="1">
                <a:solidFill>
                  <a:srgbClr val="FF0000"/>
                </a:solidFill>
                <a:latin typeface="Comic Sans MS" panose="030F0702030302020204" pitchFamily="66" charset="0"/>
              </a:rPr>
              <a:t>!</a:t>
            </a:r>
            <a:br>
              <a:rPr lang="pl-PL" altLang="pl-PL" b="1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pl-PL" altLang="pl-PL" sz="2800" b="1">
                <a:latin typeface="Comic Sans MS" panose="030F0702030302020204" pitchFamily="66" charset="0"/>
              </a:rPr>
              <a:t>(salvia divinorum)</a:t>
            </a:r>
          </a:p>
        </p:txBody>
      </p:sp>
      <p:pic>
        <p:nvPicPr>
          <p:cNvPr id="6861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1844675"/>
            <a:ext cx="3816350" cy="410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9803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61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363" y="1844676"/>
            <a:ext cx="3816350" cy="410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9803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8884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86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86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86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86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Psychedelic</a:t>
            </a:r>
            <a:r>
              <a:rPr lang="pl-PL" dirty="0" smtClean="0"/>
              <a:t> </a:t>
            </a:r>
            <a:r>
              <a:rPr lang="pl-PL" dirty="0" err="1" smtClean="0"/>
              <a:t>Sage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sz="2000" dirty="0" smtClean="0"/>
              <a:t>objawy po spożyciu</a:t>
            </a:r>
            <a:endParaRPr lang="pl-PL" sz="20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2800" dirty="0" smtClean="0"/>
              <a:t>Depersonalizacja</a:t>
            </a:r>
          </a:p>
          <a:p>
            <a:r>
              <a:rPr lang="pl-PL" sz="2800" dirty="0" smtClean="0"/>
              <a:t>Efekt rozweselający</a:t>
            </a:r>
          </a:p>
          <a:p>
            <a:r>
              <a:rPr lang="pl-PL" sz="2800" dirty="0" smtClean="0"/>
              <a:t>Uczucie nieważkości zanika w przeciągu 30 minut</a:t>
            </a: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2025960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Psechedelic</a:t>
            </a:r>
            <a:r>
              <a:rPr lang="pl-PL" dirty="0" smtClean="0"/>
              <a:t> </a:t>
            </a:r>
            <a:r>
              <a:rPr lang="pl-PL" dirty="0" err="1" smtClean="0"/>
              <a:t>Sage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Bardzo mało danych klinicznych dotyczących zatruć</a:t>
            </a:r>
          </a:p>
          <a:p>
            <a:r>
              <a:rPr lang="pl-PL" dirty="0" smtClean="0"/>
              <a:t>Brak danych dotyczących długotrwałego stosowania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20961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Salwinoryny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970856" y="1773238"/>
            <a:ext cx="8229600" cy="4680098"/>
          </a:xfrm>
        </p:spPr>
        <p:txBody>
          <a:bodyPr>
            <a:normAutofit/>
          </a:bodyPr>
          <a:lstStyle/>
          <a:p>
            <a:r>
              <a:rPr lang="pl-PL" dirty="0" err="1" smtClean="0"/>
              <a:t>Salwinoryny</a:t>
            </a:r>
            <a:r>
              <a:rPr lang="pl-PL" dirty="0" smtClean="0"/>
              <a:t> – związki z grupy </a:t>
            </a:r>
            <a:r>
              <a:rPr lang="pl-PL" dirty="0" err="1" smtClean="0"/>
              <a:t>diterpenoidów</a:t>
            </a:r>
            <a:r>
              <a:rPr lang="pl-PL" dirty="0" smtClean="0"/>
              <a:t> o działaniu psychoaktywnym (</a:t>
            </a:r>
            <a:r>
              <a:rPr lang="pl-PL" dirty="0" err="1" smtClean="0"/>
              <a:t>dysocjanty</a:t>
            </a:r>
            <a:r>
              <a:rPr lang="pl-PL" dirty="0" smtClean="0"/>
              <a:t>) zawarte w szałwii wieszczej (</a:t>
            </a:r>
            <a:r>
              <a:rPr lang="pl-PL" i="1" dirty="0" err="1" smtClean="0"/>
              <a:t>Salvia</a:t>
            </a:r>
            <a:r>
              <a:rPr lang="pl-PL" i="1" dirty="0" smtClean="0"/>
              <a:t> </a:t>
            </a:r>
            <a:r>
              <a:rPr lang="pl-PL" i="1" dirty="0" err="1" smtClean="0"/>
              <a:t>divinorum</a:t>
            </a:r>
            <a:r>
              <a:rPr lang="pl-PL" dirty="0" smtClean="0"/>
              <a:t>)</a:t>
            </a:r>
          </a:p>
          <a:p>
            <a:r>
              <a:rPr lang="pl-PL" dirty="0" smtClean="0"/>
              <a:t>Szałwia wieszcza zawiera ok. 96% </a:t>
            </a:r>
            <a:r>
              <a:rPr lang="pl-PL" dirty="0" err="1" smtClean="0"/>
              <a:t>salwinoryny</a:t>
            </a:r>
            <a:r>
              <a:rPr lang="pl-PL" dirty="0" smtClean="0"/>
              <a:t> A (główny składnik czynny), 4% </a:t>
            </a:r>
            <a:r>
              <a:rPr lang="pl-PL" dirty="0" err="1" smtClean="0"/>
              <a:t>salwinoryny</a:t>
            </a:r>
            <a:r>
              <a:rPr lang="pl-PL" dirty="0" smtClean="0"/>
              <a:t> B (nieaktywna), &lt;1% </a:t>
            </a:r>
            <a:r>
              <a:rPr lang="pl-PL" dirty="0" err="1" smtClean="0"/>
              <a:t>salwinoryny</a:t>
            </a:r>
            <a:r>
              <a:rPr lang="pl-PL" dirty="0" smtClean="0"/>
              <a:t> C (aktywna) oraz śladowe ilości </a:t>
            </a:r>
            <a:r>
              <a:rPr lang="pl-PL" dirty="0" err="1" smtClean="0"/>
              <a:t>salwinoryn</a:t>
            </a:r>
            <a:r>
              <a:rPr lang="pl-PL" dirty="0" smtClean="0"/>
              <a:t> D – G, </a:t>
            </a:r>
            <a:r>
              <a:rPr lang="pl-PL" dirty="0" err="1" smtClean="0"/>
              <a:t>diwinatoryn</a:t>
            </a:r>
            <a:r>
              <a:rPr lang="pl-PL" dirty="0" smtClean="0"/>
              <a:t> C – E, alkoholu </a:t>
            </a:r>
            <a:r>
              <a:rPr lang="pl-PL" dirty="0" err="1" smtClean="0"/>
              <a:t>preskwalenowego</a:t>
            </a:r>
            <a:r>
              <a:rPr lang="pl-PL" dirty="0" smtClean="0"/>
              <a:t> i (</a:t>
            </a:r>
            <a:r>
              <a:rPr lang="pl-PL" i="1" dirty="0" smtClean="0"/>
              <a:t>E</a:t>
            </a:r>
            <a:r>
              <a:rPr lang="pl-PL" dirty="0" smtClean="0"/>
              <a:t>)-fitolu</a:t>
            </a:r>
          </a:p>
          <a:p>
            <a:r>
              <a:rPr lang="pl-PL" dirty="0" smtClean="0"/>
              <a:t>Szałwia wieszcza była od wielu wieków wykorzystywana w praktykach religijnych Indian </a:t>
            </a:r>
            <a:r>
              <a:rPr lang="pl-PL" dirty="0" err="1" smtClean="0"/>
              <a:t>Mazateków</a:t>
            </a:r>
            <a:r>
              <a:rPr lang="pl-PL" dirty="0" smtClean="0"/>
              <a:t> do rytuałów związanych z przepowiadaniem i uzdrawianiem</a:t>
            </a:r>
          </a:p>
        </p:txBody>
      </p:sp>
    </p:spTree>
    <p:extLst>
      <p:ext uri="{BB962C8B-B14F-4D97-AF65-F5344CB8AC3E}">
        <p14:creationId xmlns:p14="http://schemas.microsoft.com/office/powerpoint/2010/main" val="3035963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Dopalacze – bezpieczna promocja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sz="2800" dirty="0" smtClean="0"/>
              <a:t>Sole do kąpieli</a:t>
            </a:r>
          </a:p>
          <a:p>
            <a:pPr marL="0" indent="0">
              <a:buNone/>
            </a:pPr>
            <a:r>
              <a:rPr lang="pl-PL" sz="2800" dirty="0" smtClean="0"/>
              <a:t>Nawozy do roślin</a:t>
            </a:r>
          </a:p>
          <a:p>
            <a:pPr marL="0" indent="0">
              <a:buNone/>
            </a:pPr>
            <a:r>
              <a:rPr lang="pl-PL" sz="2800" dirty="0" smtClean="0"/>
              <a:t>Pochłaniacze wilgoci</a:t>
            </a:r>
          </a:p>
          <a:p>
            <a:pPr marL="0" indent="0">
              <a:buNone/>
            </a:pPr>
            <a:r>
              <a:rPr lang="pl-PL" sz="2800" dirty="0" smtClean="0"/>
              <a:t>Mieszanki ziołowe </a:t>
            </a:r>
          </a:p>
          <a:p>
            <a:pPr marL="0" indent="0">
              <a:buNone/>
            </a:pPr>
            <a:r>
              <a:rPr lang="pl-PL" sz="2800" dirty="0" smtClean="0"/>
              <a:t>Talizmany</a:t>
            </a:r>
          </a:p>
          <a:p>
            <a:pPr marL="0" indent="0">
              <a:buNone/>
            </a:pPr>
            <a:r>
              <a:rPr lang="pl-PL" sz="2800" dirty="0" smtClean="0"/>
              <a:t>Kleje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22034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err="1" smtClean="0"/>
              <a:t>Salwinoryny</a:t>
            </a:r>
            <a:r>
              <a:rPr lang="pl-PL" dirty="0" smtClean="0"/>
              <a:t> – objawy zatrucia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981200" y="1700808"/>
            <a:ext cx="8229600" cy="5084762"/>
          </a:xfrm>
        </p:spPr>
        <p:txBody>
          <a:bodyPr>
            <a:normAutofit/>
          </a:bodyPr>
          <a:lstStyle/>
          <a:p>
            <a:r>
              <a:rPr lang="pl-PL" dirty="0" smtClean="0"/>
              <a:t>Objawy neuropsychiatryczne po wypaleniu szałwii lub przeżuciu liści pojawiają się po 3-5 min (po wypaleniu niekiedy już po 30 s) i ustępują w ciągu 15-60 min, natomiast po przeżuciu mogą nawracać do 4 h obejmując:</a:t>
            </a:r>
          </a:p>
          <a:p>
            <a:pPr lvl="1"/>
            <a:r>
              <a:rPr lang="pl-PL" dirty="0" smtClean="0"/>
              <a:t>zniekształcenie obrazu własnego ciała i postrzegania otoczenia, akcentacja bieżących odczuć, synestezja (np. słyszenie kolorów, czucie dźwięków), doświadczenie eksterioryzacji, depersonalizacja, histeryczny śmiech, uczucie lewitacji, samoświadomości, niespójna mowa, zahamowanie toku myślenia</a:t>
            </a:r>
          </a:p>
          <a:p>
            <a:pPr lvl="1"/>
            <a:r>
              <a:rPr lang="pl-PL" dirty="0" smtClean="0"/>
              <a:t>zawroty głowy</a:t>
            </a:r>
          </a:p>
          <a:p>
            <a:pPr lvl="1"/>
            <a:r>
              <a:rPr lang="pl-PL" dirty="0" smtClean="0"/>
              <a:t>niepokój, dysforia, zamącenie, strach, blady afekt</a:t>
            </a:r>
          </a:p>
          <a:p>
            <a:pPr lvl="1"/>
            <a:r>
              <a:rPr lang="pl-PL" dirty="0" smtClean="0"/>
              <a:t>nieświadomość otoczenia i delirium, rzadko utrata przytomności</a:t>
            </a:r>
          </a:p>
        </p:txBody>
      </p:sp>
    </p:spTree>
    <p:extLst>
      <p:ext uri="{BB962C8B-B14F-4D97-AF65-F5344CB8AC3E}">
        <p14:creationId xmlns:p14="http://schemas.microsoft.com/office/powerpoint/2010/main" val="1127421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err="1" smtClean="0"/>
              <a:t>Salwinoryny</a:t>
            </a:r>
            <a:r>
              <a:rPr lang="pl-PL" dirty="0" smtClean="0"/>
              <a:t> – objawy zatrucia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Inne objawy zatrucia szałwią wieszczą:</a:t>
            </a:r>
          </a:p>
          <a:p>
            <a:pPr lvl="1"/>
            <a:r>
              <a:rPr lang="pl-PL" dirty="0" smtClean="0"/>
              <a:t>dreszcze i drżenia, uczucie gorąca</a:t>
            </a:r>
          </a:p>
          <a:p>
            <a:pPr lvl="1"/>
            <a:r>
              <a:rPr lang="pl-PL" dirty="0" smtClean="0"/>
              <a:t>tachykardia, kołatanie serca</a:t>
            </a:r>
          </a:p>
          <a:p>
            <a:pPr lvl="1"/>
            <a:r>
              <a:rPr lang="pl-PL" dirty="0" smtClean="0"/>
              <a:t>zaczerwienienie twarzy, diureza, wzmożone pocenie</a:t>
            </a:r>
          </a:p>
          <a:p>
            <a:pPr lvl="1"/>
            <a:r>
              <a:rPr lang="pl-PL" dirty="0" smtClean="0"/>
              <a:t>hipoglikemia (rzadko)</a:t>
            </a:r>
          </a:p>
          <a:p>
            <a:r>
              <a:rPr lang="pl-PL" dirty="0" smtClean="0"/>
              <a:t>Nie obserwowano przypadków zgonów wywołanych narażeniem na szałwię wieszczą</a:t>
            </a:r>
          </a:p>
          <a:p>
            <a:r>
              <a:rPr lang="pl-PL" dirty="0" err="1" smtClean="0"/>
              <a:t>Salwinoryny</a:t>
            </a:r>
            <a:r>
              <a:rPr lang="pl-PL" dirty="0" smtClean="0"/>
              <a:t> prawdopodobnie mają działanie uzależniające – obserwowano tolerancję wymagającą zwiększenia dawki dla osiągnięcia podobnego efektu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25862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Kratom </a:t>
            </a:r>
            <a:r>
              <a:rPr lang="pl-PL" i="1" dirty="0" err="1" smtClean="0"/>
              <a:t>Mitragyna</a:t>
            </a:r>
            <a:r>
              <a:rPr lang="pl-PL" i="1" dirty="0" smtClean="0"/>
              <a:t> </a:t>
            </a:r>
            <a:r>
              <a:rPr lang="pl-PL" i="1" dirty="0" err="1" smtClean="0"/>
              <a:t>speciosa</a:t>
            </a:r>
            <a:r>
              <a:rPr lang="pl-PL" i="1" dirty="0" smtClean="0"/>
              <a:t> </a:t>
            </a:r>
            <a:r>
              <a:rPr lang="pl-PL" dirty="0" err="1" smtClean="0"/>
              <a:t>Korth</a:t>
            </a:r>
            <a:r>
              <a:rPr lang="pl-PL" dirty="0" smtClean="0"/>
              <a:t>.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psychoaktywna roślina uprawiana w Azji </a:t>
            </a:r>
            <a:r>
              <a:rPr lang="pl-PL" dirty="0" smtClean="0"/>
              <a:t>Południowo-Wschodniej, zwłaszcza </a:t>
            </a:r>
            <a:r>
              <a:rPr lang="pl-PL" dirty="0"/>
              <a:t>w Tajlandii i Malezji</a:t>
            </a:r>
          </a:p>
          <a:p>
            <a:r>
              <a:rPr lang="pl-PL" dirty="0"/>
              <a:t>nazywa się odpowiednio "kratom" i "</a:t>
            </a:r>
            <a:r>
              <a:rPr lang="pl-PL" dirty="0" err="1"/>
              <a:t>Biak-Biak</a:t>
            </a:r>
            <a:r>
              <a:rPr lang="pl-PL" dirty="0" smtClean="0"/>
              <a:t>".</a:t>
            </a:r>
          </a:p>
          <a:p>
            <a:r>
              <a:rPr lang="pl-PL" dirty="0" smtClean="0"/>
              <a:t>W rodzimych krajach jest uprawiana nielegalnie, w niektórych krajach zachodnich jest dopuszczona do handlu.</a:t>
            </a:r>
          </a:p>
          <a:p>
            <a:r>
              <a:rPr lang="pl-PL" dirty="0" smtClean="0"/>
              <a:t>Jej popularność jako dopalacza datuje się od 2011</a:t>
            </a:r>
          </a:p>
          <a:p>
            <a:r>
              <a:rPr lang="pl-PL" dirty="0" smtClean="0"/>
              <a:t>Najpierw użytkowana jako środek zmniejszający ból oraz obniżający gorączkę</a:t>
            </a:r>
          </a:p>
          <a:p>
            <a:r>
              <a:rPr lang="pl-PL" dirty="0" smtClean="0"/>
              <a:t>Wykorzystywana jako środek do leczenia przewlekłego bólu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09094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pl-PL" altLang="pl-PL" b="1">
                <a:latin typeface="Comic Sans MS" panose="030F0702030302020204" pitchFamily="66" charset="0"/>
              </a:rPr>
              <a:t>Kratom </a:t>
            </a:r>
            <a:r>
              <a:rPr lang="pl-PL" altLang="pl-PL" b="1">
                <a:solidFill>
                  <a:srgbClr val="FF0000"/>
                </a:solidFill>
                <a:latin typeface="Comic Sans MS" panose="030F0702030302020204" pitchFamily="66" charset="0"/>
              </a:rPr>
              <a:t>! </a:t>
            </a:r>
            <a:br>
              <a:rPr lang="pl-PL" altLang="pl-PL" b="1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pl-PL" altLang="pl-PL" sz="2800" b="1">
                <a:solidFill>
                  <a:schemeClr val="tx1"/>
                </a:solidFill>
                <a:latin typeface="Comic Sans MS" panose="030F0702030302020204" pitchFamily="66" charset="0"/>
              </a:rPr>
              <a:t>(mitragyna speciosa)</a:t>
            </a:r>
            <a:endParaRPr lang="pl-PL" altLang="pl-PL" b="1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4763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88" y="1844675"/>
            <a:ext cx="3816350" cy="410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9803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4764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5" y="1844676"/>
            <a:ext cx="3816350" cy="410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9803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8106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47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47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47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47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Kratom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dirty="0"/>
              <a:t>Jest powszechnie stosowany przez </a:t>
            </a:r>
            <a:r>
              <a:rPr lang="pl-PL" dirty="0" smtClean="0"/>
              <a:t>pracowników podczas </a:t>
            </a:r>
            <a:r>
              <a:rPr lang="pl-PL" dirty="0"/>
              <a:t>pracy fizycznej, aby zwiększyć </a:t>
            </a:r>
            <a:r>
              <a:rPr lang="pl-PL" dirty="0" smtClean="0"/>
              <a:t>witalność i </a:t>
            </a:r>
            <a:r>
              <a:rPr lang="pl-PL" dirty="0"/>
              <a:t>wytrzymałość oraz jako substytut opium </a:t>
            </a:r>
            <a:r>
              <a:rPr lang="pl-PL" dirty="0" smtClean="0"/>
              <a:t>w Tajlandii </a:t>
            </a:r>
            <a:r>
              <a:rPr lang="pl-PL" dirty="0"/>
              <a:t>i </a:t>
            </a:r>
            <a:r>
              <a:rPr lang="pl-PL" dirty="0" smtClean="0"/>
              <a:t>Malezji</a:t>
            </a:r>
          </a:p>
          <a:p>
            <a:r>
              <a:rPr lang="pl-PL" dirty="0"/>
              <a:t>Kratom jest sprzedawany </a:t>
            </a:r>
            <a:r>
              <a:rPr lang="pl-PL" dirty="0" smtClean="0"/>
              <a:t>w różnych postaciach: </a:t>
            </a:r>
            <a:r>
              <a:rPr lang="pl-PL" dirty="0"/>
              <a:t>świeże i suszone </a:t>
            </a:r>
            <a:r>
              <a:rPr lang="pl-PL" dirty="0" smtClean="0"/>
              <a:t>liście, proszek </a:t>
            </a:r>
            <a:r>
              <a:rPr lang="pl-PL" dirty="0"/>
              <a:t>lub ekstrakt </a:t>
            </a:r>
            <a:r>
              <a:rPr lang="pl-PL" dirty="0" smtClean="0"/>
              <a:t>żywiczny  (najczęściej)</a:t>
            </a:r>
          </a:p>
          <a:p>
            <a:r>
              <a:rPr lang="pl-PL" dirty="0"/>
              <a:t>Częstą drogą podawania </a:t>
            </a:r>
            <a:r>
              <a:rPr lang="pl-PL" dirty="0" smtClean="0"/>
              <a:t>jest żucie </a:t>
            </a:r>
            <a:r>
              <a:rPr lang="pl-PL" dirty="0"/>
              <a:t>świeżych liści w normalnej </a:t>
            </a:r>
            <a:r>
              <a:rPr lang="pl-PL" dirty="0" smtClean="0"/>
              <a:t>dawce 10 </a:t>
            </a:r>
            <a:r>
              <a:rPr lang="pl-PL" dirty="0"/>
              <a:t>do 30 liści dziennie</a:t>
            </a:r>
            <a:r>
              <a:rPr lang="pl-PL" dirty="0" smtClean="0"/>
              <a:t>.</a:t>
            </a:r>
          </a:p>
          <a:p>
            <a:r>
              <a:rPr lang="pl-PL" dirty="0" smtClean="0"/>
              <a:t>Mogą być spożywane </a:t>
            </a:r>
            <a:r>
              <a:rPr lang="pl-PL" dirty="0"/>
              <a:t>pokruszone suszone liście przez </a:t>
            </a:r>
            <a:r>
              <a:rPr lang="pl-PL" dirty="0" smtClean="0"/>
              <a:t>przyjmowanie (proszek), </a:t>
            </a:r>
            <a:r>
              <a:rPr lang="pl-PL" dirty="0"/>
              <a:t>picie herbaty lub </a:t>
            </a:r>
            <a:r>
              <a:rPr lang="pl-PL" dirty="0" smtClean="0"/>
              <a:t>palenie liści </a:t>
            </a:r>
            <a:r>
              <a:rPr lang="pl-PL" dirty="0"/>
              <a:t>lub ekstrakt</a:t>
            </a:r>
          </a:p>
        </p:txBody>
      </p:sp>
    </p:spTree>
    <p:extLst>
      <p:ext uri="{BB962C8B-B14F-4D97-AF65-F5344CB8AC3E}">
        <p14:creationId xmlns:p14="http://schemas.microsoft.com/office/powerpoint/2010/main" val="253720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Kratom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err="1" smtClean="0"/>
              <a:t>Mitragynina</a:t>
            </a:r>
            <a:r>
              <a:rPr lang="pl-PL" dirty="0" smtClean="0"/>
              <a:t> jest głównym alkaloidem (66% ekstraktu)</a:t>
            </a:r>
          </a:p>
          <a:p>
            <a:r>
              <a:rPr lang="pl-PL" dirty="0" smtClean="0"/>
              <a:t>jest związkiem odpowiedzialnym </a:t>
            </a:r>
            <a:r>
              <a:rPr lang="pl-PL" dirty="0"/>
              <a:t>za aktywność </a:t>
            </a:r>
            <a:r>
              <a:rPr lang="pl-PL" dirty="0" smtClean="0"/>
              <a:t>przeciwbólową (agonisty </a:t>
            </a:r>
            <a:r>
              <a:rPr lang="pl-PL" dirty="0" err="1" smtClean="0"/>
              <a:t>opioidów</a:t>
            </a:r>
            <a:r>
              <a:rPr lang="pl-PL" dirty="0" smtClean="0"/>
              <a:t>)</a:t>
            </a:r>
          </a:p>
          <a:p>
            <a:r>
              <a:rPr lang="pl-PL" dirty="0" smtClean="0"/>
              <a:t>Działa również na receptory </a:t>
            </a:r>
          </a:p>
          <a:p>
            <a:r>
              <a:rPr lang="pl-PL" dirty="0" err="1"/>
              <a:t>M</a:t>
            </a:r>
            <a:r>
              <a:rPr lang="pl-PL" dirty="0" err="1" smtClean="0"/>
              <a:t>itragynina</a:t>
            </a:r>
            <a:r>
              <a:rPr lang="pl-PL" dirty="0" smtClean="0"/>
              <a:t> </a:t>
            </a:r>
            <a:r>
              <a:rPr lang="pl-PL" dirty="0"/>
              <a:t>może działać </a:t>
            </a:r>
            <a:r>
              <a:rPr lang="pl-PL" dirty="0" smtClean="0"/>
              <a:t>na </a:t>
            </a:r>
            <a:r>
              <a:rPr lang="pl-PL" dirty="0"/>
              <a:t>(μ) </a:t>
            </a:r>
            <a:r>
              <a:rPr lang="pl-PL" dirty="0" smtClean="0"/>
              <a:t>- i </a:t>
            </a:r>
            <a:r>
              <a:rPr lang="pl-PL" dirty="0"/>
              <a:t>receptory opioidowe kappa (κ), jest </a:t>
            </a:r>
            <a:r>
              <a:rPr lang="pl-PL" dirty="0" smtClean="0"/>
              <a:t>strukturalnie różna </a:t>
            </a:r>
            <a:r>
              <a:rPr lang="pl-PL" dirty="0"/>
              <a:t>od morfiny i innych </a:t>
            </a:r>
            <a:r>
              <a:rPr lang="pl-PL" dirty="0" err="1" smtClean="0"/>
              <a:t>opioidów</a:t>
            </a:r>
            <a:endParaRPr lang="pl-PL" dirty="0" smtClean="0"/>
          </a:p>
          <a:p>
            <a:r>
              <a:rPr lang="pl-PL" dirty="0" smtClean="0"/>
              <a:t>Zawartość </a:t>
            </a:r>
            <a:r>
              <a:rPr lang="pl-PL" dirty="0" err="1" smtClean="0"/>
              <a:t>mitragyniny</a:t>
            </a:r>
            <a:r>
              <a:rPr lang="pl-PL" dirty="0" smtClean="0"/>
              <a:t> jest różna w roślinach z Malezji (12%) z Tajlandii (66%)</a:t>
            </a:r>
          </a:p>
          <a:p>
            <a:r>
              <a:rPr lang="pl-PL" dirty="0" smtClean="0"/>
              <a:t>Oprócz przeciwbólowych właściwości znany jest też szereg niekorzystnych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86720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Kratom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sz="2400" dirty="0"/>
              <a:t>Skutki uboczne podobne do </a:t>
            </a:r>
            <a:r>
              <a:rPr lang="pl-PL" sz="2400" dirty="0" err="1"/>
              <a:t>opioidów</a:t>
            </a:r>
            <a:r>
              <a:rPr lang="pl-PL" sz="2400" dirty="0"/>
              <a:t> </a:t>
            </a:r>
            <a:r>
              <a:rPr lang="pl-PL" sz="2400" dirty="0" smtClean="0"/>
              <a:t>były obserwowane </a:t>
            </a:r>
            <a:r>
              <a:rPr lang="pl-PL" sz="2400" dirty="0"/>
              <a:t>i obejmują zaparcia, suchość w </a:t>
            </a:r>
            <a:r>
              <a:rPr lang="pl-PL" sz="2400" dirty="0" smtClean="0"/>
              <a:t>ustach i </a:t>
            </a:r>
            <a:r>
              <a:rPr lang="pl-PL" sz="2400" dirty="0"/>
              <a:t>utrata </a:t>
            </a:r>
            <a:r>
              <a:rPr lang="pl-PL" sz="2400" dirty="0" smtClean="0"/>
              <a:t>apetytu</a:t>
            </a:r>
          </a:p>
          <a:p>
            <a:r>
              <a:rPr lang="pl-PL" sz="2400" dirty="0" smtClean="0"/>
              <a:t>Obserwowano przypadki </a:t>
            </a:r>
            <a:r>
              <a:rPr lang="pl-PL" sz="2400" dirty="0" err="1" smtClean="0"/>
              <a:t>cholestazy</a:t>
            </a:r>
            <a:r>
              <a:rPr lang="pl-PL" sz="2400" dirty="0" smtClean="0"/>
              <a:t> (upośledzenie czynności wydzielniczej wątroby) po dwóch tygodniach używania </a:t>
            </a:r>
          </a:p>
          <a:p>
            <a:r>
              <a:rPr lang="pl-PL" sz="2400" dirty="0"/>
              <a:t>Śpiączka co </a:t>
            </a:r>
            <a:r>
              <a:rPr lang="pl-PL" sz="2400" dirty="0" smtClean="0"/>
              <a:t>mogło skutkować działaniem </a:t>
            </a:r>
            <a:r>
              <a:rPr lang="pl-PL" sz="2400" dirty="0"/>
              <a:t>agonisty opioidowego </a:t>
            </a:r>
            <a:r>
              <a:rPr lang="pl-PL" sz="2400" dirty="0" smtClean="0"/>
              <a:t>(głównego składnika).</a:t>
            </a:r>
            <a:endParaRPr lang="pl-PL" sz="2400" dirty="0"/>
          </a:p>
          <a:p>
            <a:endParaRPr lang="pl-PL" dirty="0" smtClean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60908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691780" y="475828"/>
            <a:ext cx="8911687" cy="1280890"/>
          </a:xfrm>
        </p:spPr>
        <p:txBody>
          <a:bodyPr/>
          <a:lstStyle/>
          <a:p>
            <a:r>
              <a:rPr lang="pl-PL" dirty="0" smtClean="0"/>
              <a:t>Kratom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2400" dirty="0" smtClean="0"/>
              <a:t>Badania </a:t>
            </a:r>
            <a:r>
              <a:rPr lang="pl-PL" sz="2400" dirty="0"/>
              <a:t>dotyczące "syndromu </a:t>
            </a:r>
            <a:r>
              <a:rPr lang="pl-PL" sz="2400" dirty="0" smtClean="0"/>
              <a:t>uzależnienia kratom„ wskazują, </a:t>
            </a:r>
            <a:r>
              <a:rPr lang="pl-PL" sz="2400" dirty="0"/>
              <a:t>że jest to działanie </a:t>
            </a:r>
            <a:r>
              <a:rPr lang="pl-PL" sz="2400" dirty="0" smtClean="0"/>
              <a:t>μ-agonista </a:t>
            </a:r>
            <a:r>
              <a:rPr lang="pl-PL" sz="2400" dirty="0"/>
              <a:t>receptora μ-opioidowego</a:t>
            </a:r>
            <a:r>
              <a:rPr lang="pl-PL" sz="2400" dirty="0" smtClean="0"/>
              <a:t>,</a:t>
            </a:r>
          </a:p>
          <a:p>
            <a:r>
              <a:rPr lang="pl-PL" sz="2400" dirty="0" smtClean="0"/>
              <a:t>W leczeniu stosuje się </a:t>
            </a:r>
            <a:r>
              <a:rPr lang="pl-PL" sz="2400" dirty="0" err="1"/>
              <a:t>dihydrokodeina</a:t>
            </a:r>
            <a:r>
              <a:rPr lang="pl-PL" sz="2400" dirty="0"/>
              <a:t> i </a:t>
            </a:r>
            <a:r>
              <a:rPr lang="pl-PL" sz="2400" dirty="0" err="1" smtClean="0"/>
              <a:t>lofeksydyna</a:t>
            </a:r>
            <a:endParaRPr lang="pl-PL" sz="2400" dirty="0" smtClean="0"/>
          </a:p>
          <a:p>
            <a:r>
              <a:rPr lang="pl-PL" sz="2400" dirty="0" smtClean="0"/>
              <a:t>Niezbędne </a:t>
            </a:r>
            <a:r>
              <a:rPr lang="pl-PL" sz="2400" dirty="0"/>
              <a:t>są więc </a:t>
            </a:r>
            <a:r>
              <a:rPr lang="pl-PL" sz="2400" dirty="0" smtClean="0"/>
              <a:t>dalsze </a:t>
            </a:r>
            <a:r>
              <a:rPr lang="pl-PL" sz="2400" dirty="0"/>
              <a:t>badania </a:t>
            </a:r>
            <a:r>
              <a:rPr lang="pl-PL" sz="2400" dirty="0" smtClean="0"/>
              <a:t>nad toksykologia </a:t>
            </a:r>
            <a:r>
              <a:rPr lang="pl-PL" sz="2400" dirty="0"/>
              <a:t>kratom i inne naturalne NPS </a:t>
            </a:r>
            <a:r>
              <a:rPr lang="pl-PL" sz="2400" dirty="0" smtClean="0"/>
              <a:t>aby zrozumieć </a:t>
            </a:r>
            <a:r>
              <a:rPr lang="pl-PL" sz="2400" dirty="0"/>
              <a:t>szkody związane z </a:t>
            </a:r>
            <a:r>
              <a:rPr lang="pl-PL" sz="2400" dirty="0" smtClean="0"/>
              <a:t>jego używaniem - </a:t>
            </a:r>
            <a:r>
              <a:rPr lang="pl-PL" sz="2400" dirty="0"/>
              <a:t>ze względu na ich rosnącą popularność.</a:t>
            </a:r>
          </a:p>
        </p:txBody>
      </p:sp>
    </p:spTree>
    <p:extLst>
      <p:ext uri="{BB962C8B-B14F-4D97-AF65-F5344CB8AC3E}">
        <p14:creationId xmlns:p14="http://schemas.microsoft.com/office/powerpoint/2010/main" val="4002896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i="1" dirty="0"/>
              <a:t>Argyreia </a:t>
            </a:r>
            <a:r>
              <a:rPr lang="pl-PL" i="1" dirty="0" err="1" smtClean="0"/>
              <a:t>nervosa</a:t>
            </a:r>
            <a:r>
              <a:rPr lang="pl-PL" i="1" dirty="0" smtClean="0"/>
              <a:t> </a:t>
            </a:r>
            <a:br>
              <a:rPr lang="pl-PL" i="1" dirty="0" smtClean="0"/>
            </a:br>
            <a:r>
              <a:rPr lang="pl-PL" dirty="0" smtClean="0"/>
              <a:t>powój hawajski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2800" dirty="0"/>
              <a:t>W medycynie </a:t>
            </a:r>
            <a:r>
              <a:rPr lang="pl-PL" sz="2800" dirty="0" err="1"/>
              <a:t>ajurwedyjskiej</a:t>
            </a:r>
            <a:r>
              <a:rPr lang="pl-PL" sz="2800" dirty="0"/>
              <a:t>, każda </a:t>
            </a:r>
            <a:r>
              <a:rPr lang="pl-PL" sz="2800" dirty="0" smtClean="0"/>
              <a:t>część rośliny: nasiona</a:t>
            </a:r>
            <a:r>
              <a:rPr lang="pl-PL" sz="2800" dirty="0"/>
              <a:t>, liść, kora </a:t>
            </a:r>
            <a:r>
              <a:rPr lang="pl-PL" sz="2800" dirty="0" smtClean="0"/>
              <a:t>i korzeń </a:t>
            </a:r>
            <a:r>
              <a:rPr lang="pl-PL" sz="2800" dirty="0"/>
              <a:t>mają zastosowanie, ponieważ mają szeroki </a:t>
            </a:r>
            <a:r>
              <a:rPr lang="pl-PL" sz="2800" dirty="0" smtClean="0"/>
              <a:t>zakres działania Przeciwdrobnoustrojowe, przeciwbiegunkowy</a:t>
            </a:r>
            <a:r>
              <a:rPr lang="pl-PL" sz="2800" dirty="0"/>
              <a:t>, </a:t>
            </a:r>
            <a:r>
              <a:rPr lang="pl-PL" sz="2800" dirty="0" err="1"/>
              <a:t>hepatoprotekcyjny</a:t>
            </a:r>
            <a:r>
              <a:rPr lang="pl-PL" sz="2800" dirty="0"/>
              <a:t>, </a:t>
            </a:r>
            <a:r>
              <a:rPr lang="pl-PL" sz="2800" dirty="0" smtClean="0"/>
              <a:t>przeciwdrgawkowy, przeciwutleniacz</a:t>
            </a:r>
            <a:r>
              <a:rPr lang="pl-PL" sz="2800" dirty="0"/>
              <a:t>, afrodyzjak, </a:t>
            </a:r>
            <a:r>
              <a:rPr lang="pl-PL" sz="2800" dirty="0" smtClean="0"/>
              <a:t>immunomodulujące, działanie </a:t>
            </a:r>
            <a:r>
              <a:rPr lang="pl-PL" sz="2800" dirty="0"/>
              <a:t>przeciwbólowe i przeciwzapalne</a:t>
            </a:r>
          </a:p>
        </p:txBody>
      </p:sp>
    </p:spTree>
    <p:extLst>
      <p:ext uri="{BB962C8B-B14F-4D97-AF65-F5344CB8AC3E}">
        <p14:creationId xmlns:p14="http://schemas.microsoft.com/office/powerpoint/2010/main" val="3817572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pl-PL" altLang="pl-PL" b="1">
                <a:latin typeface="Comic Sans MS" panose="030F0702030302020204" pitchFamily="66" charset="0"/>
              </a:rPr>
              <a:t>Powój hawajski </a:t>
            </a:r>
            <a:r>
              <a:rPr lang="pl-PL" altLang="pl-PL" b="1">
                <a:solidFill>
                  <a:srgbClr val="FF0000"/>
                </a:solidFill>
                <a:latin typeface="Comic Sans MS" panose="030F0702030302020204" pitchFamily="66" charset="0"/>
              </a:rPr>
              <a:t>!</a:t>
            </a:r>
            <a:br>
              <a:rPr lang="pl-PL" altLang="pl-PL" b="1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pl-PL" altLang="pl-PL" sz="2800" b="1">
                <a:latin typeface="Comic Sans MS" panose="030F0702030302020204" pitchFamily="66" charset="0"/>
              </a:rPr>
              <a:t>(argyreia nervosa)</a:t>
            </a:r>
          </a:p>
        </p:txBody>
      </p:sp>
      <p:pic>
        <p:nvPicPr>
          <p:cNvPr id="7066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13" y="1844675"/>
            <a:ext cx="3816350" cy="410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9803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66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3" y="1844676"/>
            <a:ext cx="3816350" cy="410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9803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0778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06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06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06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06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Obiegowa opinia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sz="2800" dirty="0" smtClean="0"/>
              <a:t>Związki powodujące euforię</a:t>
            </a:r>
          </a:p>
          <a:p>
            <a:pPr marL="0" indent="0">
              <a:buNone/>
            </a:pPr>
            <a:r>
              <a:rPr lang="pl-PL" sz="2800" dirty="0" smtClean="0"/>
              <a:t>Przypływ energii</a:t>
            </a:r>
          </a:p>
          <a:p>
            <a:pPr marL="0" indent="0">
              <a:buNone/>
            </a:pPr>
            <a:r>
              <a:rPr lang="pl-PL" sz="2800" dirty="0" smtClean="0"/>
              <a:t>Wzrost aktywności psychofizycznej</a:t>
            </a:r>
          </a:p>
          <a:p>
            <a:pPr marL="0" indent="0">
              <a:buNone/>
            </a:pPr>
            <a:r>
              <a:rPr lang="pl-PL" sz="2800" dirty="0" smtClean="0"/>
              <a:t>Zmniejszenie zmęczenia</a:t>
            </a:r>
          </a:p>
          <a:p>
            <a:pPr marL="0" indent="0">
              <a:buNone/>
            </a:pPr>
            <a:r>
              <a:rPr lang="pl-PL" sz="2800" dirty="0" smtClean="0"/>
              <a:t>Zmniejszenie senności</a:t>
            </a:r>
          </a:p>
        </p:txBody>
      </p:sp>
    </p:spTree>
    <p:extLst>
      <p:ext uri="{BB962C8B-B14F-4D97-AF65-F5344CB8AC3E}">
        <p14:creationId xmlns:p14="http://schemas.microsoft.com/office/powerpoint/2010/main" val="732313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i="1" dirty="0"/>
              <a:t>Argyreia </a:t>
            </a:r>
            <a:r>
              <a:rPr lang="pl-PL" i="1" dirty="0" err="1"/>
              <a:t>nervosa</a:t>
            </a:r>
            <a:r>
              <a:rPr lang="pl-PL" i="1" dirty="0"/>
              <a:t>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2400" dirty="0"/>
              <a:t>Nasiona są głównymi materiałami NPS stosowanymi </a:t>
            </a:r>
            <a:r>
              <a:rPr lang="pl-PL" sz="2400" dirty="0" smtClean="0"/>
              <a:t>jako halucynogen</a:t>
            </a:r>
            <a:r>
              <a:rPr lang="pl-PL" sz="2400" dirty="0"/>
              <a:t>, </a:t>
            </a:r>
            <a:r>
              <a:rPr lang="pl-PL" sz="2400" dirty="0" smtClean="0"/>
              <a:t> </a:t>
            </a:r>
            <a:r>
              <a:rPr lang="pl-PL" sz="2400" dirty="0"/>
              <a:t>były używane </a:t>
            </a:r>
            <a:r>
              <a:rPr lang="pl-PL" sz="2400" dirty="0" smtClean="0"/>
              <a:t>tradycyjnie w </a:t>
            </a:r>
            <a:r>
              <a:rPr lang="pl-PL" sz="2400" dirty="0"/>
              <a:t>wielu chorobach w Indiach </a:t>
            </a:r>
            <a:r>
              <a:rPr lang="pl-PL" sz="2400" dirty="0" smtClean="0"/>
              <a:t>wykorzystywano ich hipotensyjne</a:t>
            </a:r>
            <a:r>
              <a:rPr lang="pl-PL" sz="2400" dirty="0"/>
              <a:t>, spazmolityczne i </a:t>
            </a:r>
            <a:r>
              <a:rPr lang="pl-PL" sz="2400" dirty="0" smtClean="0"/>
              <a:t>przeciwzapalne właściwości </a:t>
            </a:r>
          </a:p>
          <a:p>
            <a:r>
              <a:rPr lang="pl-PL" sz="2400" dirty="0" smtClean="0"/>
              <a:t>na </a:t>
            </a:r>
            <a:r>
              <a:rPr lang="pl-PL" sz="2400" dirty="0"/>
              <a:t>Hawajach są one używane do celów </a:t>
            </a:r>
            <a:r>
              <a:rPr lang="pl-PL" sz="2400" dirty="0" smtClean="0"/>
              <a:t>religijnych</a:t>
            </a:r>
          </a:p>
          <a:p>
            <a:r>
              <a:rPr lang="pl-PL" sz="2400" dirty="0" smtClean="0"/>
              <a:t>roślina zawierającą amid </a:t>
            </a:r>
            <a:r>
              <a:rPr lang="pl-PL" sz="2400" dirty="0"/>
              <a:t>kwasu lizergowego (LSA), znany również jako </a:t>
            </a:r>
            <a:r>
              <a:rPr lang="pl-PL" sz="2400" dirty="0" err="1" smtClean="0"/>
              <a:t>ergina</a:t>
            </a:r>
            <a:r>
              <a:rPr lang="pl-PL" sz="2400" dirty="0" smtClean="0"/>
              <a:t> (0,04%)</a:t>
            </a:r>
          </a:p>
          <a:p>
            <a:r>
              <a:rPr lang="pl-PL" sz="2400" dirty="0" smtClean="0"/>
              <a:t>Prekursor - </a:t>
            </a:r>
            <a:r>
              <a:rPr lang="pl-PL" sz="2400" dirty="0" err="1" smtClean="0"/>
              <a:t>dietyloamid</a:t>
            </a:r>
            <a:r>
              <a:rPr lang="pl-PL" sz="2400" dirty="0" smtClean="0"/>
              <a:t> </a:t>
            </a:r>
            <a:r>
              <a:rPr lang="pl-PL" sz="2400" dirty="0"/>
              <a:t>kwasu lizergowego (LSD, LSD-25</a:t>
            </a:r>
            <a:r>
              <a:rPr lang="pl-PL" sz="2400" dirty="0" smtClean="0"/>
              <a:t>)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2679548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i="1" dirty="0"/>
              <a:t>Argyreia </a:t>
            </a:r>
            <a:r>
              <a:rPr lang="pl-PL" i="1" dirty="0" err="1"/>
              <a:t>nervosa</a:t>
            </a:r>
            <a:r>
              <a:rPr lang="pl-PL" i="1" dirty="0"/>
              <a:t>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2400" dirty="0" smtClean="0"/>
              <a:t>Jednak </a:t>
            </a:r>
            <a:r>
              <a:rPr lang="pl-PL" sz="2400" dirty="0"/>
              <a:t>neurologiczne </a:t>
            </a:r>
            <a:r>
              <a:rPr lang="pl-PL" sz="2400" dirty="0" smtClean="0"/>
              <a:t>skutki użycia </a:t>
            </a:r>
            <a:r>
              <a:rPr lang="pl-PL" sz="2400" dirty="0"/>
              <a:t>LSA </a:t>
            </a:r>
            <a:r>
              <a:rPr lang="pl-PL" sz="2400" dirty="0" smtClean="0"/>
              <a:t>są podobne </a:t>
            </a:r>
            <a:r>
              <a:rPr lang="pl-PL" sz="2400" dirty="0"/>
              <a:t>do skopolaminy, a nie </a:t>
            </a:r>
            <a:r>
              <a:rPr lang="pl-PL" sz="2400" dirty="0" smtClean="0"/>
              <a:t>LSD pomimo </a:t>
            </a:r>
            <a:r>
              <a:rPr lang="pl-PL" sz="2400" dirty="0"/>
              <a:t>wysokiego stopnia </a:t>
            </a:r>
            <a:r>
              <a:rPr lang="pl-PL" sz="2400" dirty="0" smtClean="0"/>
              <a:t>podobieństwa strukturalnego</a:t>
            </a:r>
          </a:p>
          <a:p>
            <a:r>
              <a:rPr lang="pl-PL" sz="2400" dirty="0"/>
              <a:t>Zawiera również </a:t>
            </a:r>
            <a:r>
              <a:rPr lang="pl-PL" sz="2400" dirty="0" smtClean="0"/>
              <a:t>dwa alkaloidy </a:t>
            </a:r>
            <a:r>
              <a:rPr lang="pl-PL" sz="2400" dirty="0"/>
              <a:t>typu </a:t>
            </a:r>
            <a:r>
              <a:rPr lang="pl-PL" sz="2400" dirty="0" err="1" smtClean="0"/>
              <a:t>ergolinowego</a:t>
            </a:r>
            <a:r>
              <a:rPr lang="pl-PL" sz="2400" dirty="0" smtClean="0"/>
              <a:t>: </a:t>
            </a:r>
            <a:r>
              <a:rPr lang="pl-PL" sz="2400" dirty="0" err="1"/>
              <a:t>ergina</a:t>
            </a:r>
            <a:r>
              <a:rPr lang="pl-PL" sz="2400" dirty="0"/>
              <a:t> (amid kwasu </a:t>
            </a:r>
            <a:r>
              <a:rPr lang="pl-PL" sz="2400" dirty="0" smtClean="0"/>
              <a:t>d-lizergowego, LSA</a:t>
            </a:r>
            <a:r>
              <a:rPr lang="pl-PL" sz="2400" dirty="0"/>
              <a:t>) i </a:t>
            </a:r>
            <a:r>
              <a:rPr lang="pl-PL" sz="2400" dirty="0" err="1"/>
              <a:t>izoerginy</a:t>
            </a:r>
            <a:r>
              <a:rPr lang="pl-PL" sz="2400" dirty="0"/>
              <a:t> (amid kwasu </a:t>
            </a:r>
            <a:r>
              <a:rPr lang="pl-PL" sz="2400" dirty="0" smtClean="0"/>
              <a:t>l-lizergowego, izomer </a:t>
            </a:r>
            <a:r>
              <a:rPr lang="pl-PL" sz="2400" dirty="0"/>
              <a:t>LSA</a:t>
            </a:r>
            <a:r>
              <a:rPr lang="pl-PL" sz="2400" dirty="0" smtClean="0"/>
              <a:t>).</a:t>
            </a:r>
          </a:p>
          <a:p>
            <a:r>
              <a:rPr lang="pl-PL" sz="2400" dirty="0" smtClean="0"/>
              <a:t>Użytkownicy NPS zazwyczaj zażywają 5 – 10 nasion, połykają w całości, miażdżą i zalewają alkoholem lub przygotowują napar (równolegle przyjmują marihuanę) 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999519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i="1" dirty="0"/>
              <a:t>Argyreia </a:t>
            </a:r>
            <a:r>
              <a:rPr lang="pl-PL" i="1" dirty="0" err="1"/>
              <a:t>nervosa</a:t>
            </a:r>
            <a:r>
              <a:rPr lang="pl-PL" i="1" dirty="0"/>
              <a:t>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pl-PL" sz="2000" dirty="0" smtClean="0"/>
          </a:p>
          <a:p>
            <a:r>
              <a:rPr lang="pl-PL" sz="2000" dirty="0" smtClean="0"/>
              <a:t>nudności</a:t>
            </a:r>
            <a:r>
              <a:rPr lang="pl-PL" sz="2000" dirty="0"/>
              <a:t>, wymioty, rozszerzenie źrenic, </a:t>
            </a:r>
            <a:r>
              <a:rPr lang="pl-PL" sz="2000" dirty="0" smtClean="0"/>
              <a:t>zaburzenia motoryczne</a:t>
            </a:r>
            <a:r>
              <a:rPr lang="pl-PL" sz="2000" dirty="0"/>
              <a:t>, a także efekty </a:t>
            </a:r>
            <a:r>
              <a:rPr lang="pl-PL" sz="2000" dirty="0" smtClean="0"/>
              <a:t>uspokajające który </a:t>
            </a:r>
            <a:r>
              <a:rPr lang="pl-PL" sz="2000" dirty="0"/>
              <a:t>może trwać </a:t>
            </a:r>
            <a:r>
              <a:rPr lang="pl-PL" sz="2000" dirty="0" smtClean="0"/>
              <a:t>sześć do ośmiu godzin</a:t>
            </a:r>
            <a:endParaRPr lang="pl-PL" sz="2000" dirty="0"/>
          </a:p>
          <a:p>
            <a:r>
              <a:rPr lang="pl-PL" sz="2000" dirty="0"/>
              <a:t>Spożycie więcej niż 12 nasion </a:t>
            </a:r>
            <a:r>
              <a:rPr lang="pl-PL" sz="2000" dirty="0" smtClean="0"/>
              <a:t>może </a:t>
            </a:r>
            <a:r>
              <a:rPr lang="pl-PL" sz="2000" dirty="0"/>
              <a:t>powodować bardzo nieprzyjemne efekty, takie </a:t>
            </a:r>
            <a:r>
              <a:rPr lang="pl-PL" sz="2000" dirty="0" smtClean="0"/>
              <a:t>jak pobudzenie </a:t>
            </a:r>
            <a:r>
              <a:rPr lang="pl-PL" sz="2000" dirty="0"/>
              <a:t>i </a:t>
            </a:r>
            <a:r>
              <a:rPr lang="pl-PL" sz="2000" dirty="0" smtClean="0"/>
              <a:t>tachykardia</a:t>
            </a:r>
          </a:p>
          <a:p>
            <a:r>
              <a:rPr lang="pl-PL" sz="2000" dirty="0"/>
              <a:t>LD50 ekstraktu z nasion wynosi 500 mg / kg </a:t>
            </a:r>
            <a:r>
              <a:rPr lang="pl-PL" sz="2000" dirty="0" smtClean="0"/>
              <a:t>masy ciała</a:t>
            </a:r>
          </a:p>
          <a:p>
            <a:r>
              <a:rPr lang="pl-PL" sz="2000" dirty="0"/>
              <a:t>raporty kliniczne o toksyczności </a:t>
            </a:r>
            <a:r>
              <a:rPr lang="pl-PL" sz="2000" dirty="0" smtClean="0"/>
              <a:t>od łagodnych do poważnych zatruć: od nudności</a:t>
            </a:r>
            <a:r>
              <a:rPr lang="pl-PL" sz="2000" dirty="0"/>
              <a:t>, wymioty, tachykardia, nadciśnienie </a:t>
            </a:r>
            <a:r>
              <a:rPr lang="pl-PL" sz="2000" dirty="0" smtClean="0"/>
              <a:t>tętnicze, pobudzenie</a:t>
            </a:r>
            <a:r>
              <a:rPr lang="pl-PL" sz="2000" dirty="0"/>
              <a:t>, zaburzenia orientacji, wizualne </a:t>
            </a:r>
            <a:r>
              <a:rPr lang="pl-PL" sz="2000" dirty="0" smtClean="0"/>
              <a:t>i halucynacje słuchowe, </a:t>
            </a:r>
            <a:r>
              <a:rPr lang="pl-PL" sz="2000" dirty="0"/>
              <a:t>psychoza i lęk</a:t>
            </a:r>
          </a:p>
        </p:txBody>
      </p:sp>
    </p:spTree>
    <p:extLst>
      <p:ext uri="{BB962C8B-B14F-4D97-AF65-F5344CB8AC3E}">
        <p14:creationId xmlns:p14="http://schemas.microsoft.com/office/powerpoint/2010/main" val="842305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i="1" dirty="0"/>
              <a:t>Argyreia </a:t>
            </a:r>
            <a:r>
              <a:rPr lang="pl-PL" i="1" dirty="0" err="1"/>
              <a:t>nervosa</a:t>
            </a:r>
            <a:r>
              <a:rPr lang="pl-PL" i="1" dirty="0"/>
              <a:t>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3600" dirty="0" smtClean="0"/>
              <a:t>Opis przypadku klinicznego: halucynacje </a:t>
            </a:r>
            <a:r>
              <a:rPr lang="pl-PL" sz="3600" dirty="0"/>
              <a:t>po spożyciu nasion </a:t>
            </a:r>
            <a:r>
              <a:rPr lang="pl-PL" sz="3600" dirty="0" smtClean="0"/>
              <a:t>razem z </a:t>
            </a:r>
            <a:r>
              <a:rPr lang="pl-PL" sz="3600" dirty="0"/>
              <a:t>paleniem </a:t>
            </a:r>
            <a:r>
              <a:rPr lang="pl-PL" sz="3600" dirty="0" smtClean="0"/>
              <a:t>marihuany - skok </a:t>
            </a:r>
            <a:r>
              <a:rPr lang="pl-PL" sz="3600" dirty="0"/>
              <a:t>z czwartego piętra</a:t>
            </a:r>
          </a:p>
        </p:txBody>
      </p:sp>
    </p:spTree>
    <p:extLst>
      <p:ext uri="{BB962C8B-B14F-4D97-AF65-F5344CB8AC3E}">
        <p14:creationId xmlns:p14="http://schemas.microsoft.com/office/powerpoint/2010/main" val="3834011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Znalezione obrazy dla zapytania alexander shulgi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9642" y="1112108"/>
            <a:ext cx="7404931" cy="3893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280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C</a:t>
            </a:r>
            <a:r>
              <a:rPr lang="pl-PL" dirty="0" smtClean="0"/>
              <a:t>hemik </a:t>
            </a:r>
            <a:r>
              <a:rPr lang="pl-PL" dirty="0"/>
              <a:t>i farmakolog Alexander </a:t>
            </a:r>
            <a:r>
              <a:rPr lang="pl-PL" dirty="0" err="1"/>
              <a:t>Shulgin</a:t>
            </a:r>
            <a:r>
              <a:rPr lang="pl-PL" dirty="0"/>
              <a:t> (1925-2014),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dirty="0" smtClean="0"/>
              <a:t>Światowej sławy chemik i farmakolog</a:t>
            </a:r>
          </a:p>
          <a:p>
            <a:pPr marL="0" indent="0">
              <a:buNone/>
            </a:pPr>
            <a:r>
              <a:rPr lang="pl-PL" sz="2400" dirty="0" smtClean="0"/>
              <a:t>Każdy narkotyk wytwarzał w doskonale wyposażonym laboratorium</a:t>
            </a:r>
          </a:p>
          <a:p>
            <a:pPr marL="0" indent="0">
              <a:buNone/>
            </a:pPr>
            <a:r>
              <a:rPr lang="pl-PL" sz="2400" dirty="0" smtClean="0"/>
              <a:t>Testował na sobie w dawce nie zagrażającej życiu</a:t>
            </a:r>
          </a:p>
          <a:p>
            <a:pPr marL="0" indent="0">
              <a:buNone/>
            </a:pPr>
            <a:r>
              <a:rPr lang="pl-PL" sz="2400" dirty="0" smtClean="0"/>
              <a:t>Wiedział co zażywa i jak będą następowały przemiany biochemiczne w organizmie</a:t>
            </a:r>
          </a:p>
          <a:p>
            <a:pPr marL="0" indent="0">
              <a:buNone/>
            </a:pPr>
            <a:r>
              <a:rPr lang="pl-PL" sz="2400" dirty="0" smtClean="0"/>
              <a:t>Jego prace są nadal wykorzystywane i cytowane (</a:t>
            </a:r>
            <a:r>
              <a:rPr lang="pl-PL" sz="2400" i="1" dirty="0" smtClean="0"/>
              <a:t>h</a:t>
            </a:r>
            <a:r>
              <a:rPr lang="pl-PL" sz="2400" dirty="0" smtClean="0"/>
              <a:t>-index =33)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2825005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Różny skład , różny efekt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sz="2800" dirty="0"/>
              <a:t>Kompanie chemiczne, najczęściej ulokowane w Chinach, Indiach, Pakistanie, opracowują i wytwarzają ogromne ilości nowych substancji psychoaktywnych, które są następnie sprowadzane do Europy. Kolejnym etapem ich drogi są hurtownie, w których są one przetwarzane i pakowane. Tutaj uzyskują swój końcowy skład i nazwę. </a:t>
            </a:r>
          </a:p>
        </p:txBody>
      </p:sp>
    </p:spTree>
    <p:extLst>
      <p:ext uri="{BB962C8B-B14F-4D97-AF65-F5344CB8AC3E}">
        <p14:creationId xmlns:p14="http://schemas.microsoft.com/office/powerpoint/2010/main" val="3294726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cd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dirty="0"/>
              <a:t>Wydaje się, że właśnie ten etap, przetwarzania i pakowania, wywiera najistotniejszy efekt na ich działanie. Ostatnio w USA opisano kilkudziesięciu pacjentów, w tym kilka zgonów użytkowników syntetycznych </a:t>
            </a:r>
            <a:r>
              <a:rPr lang="pl-PL" sz="2400" dirty="0" err="1"/>
              <a:t>kannabinoidów</a:t>
            </a:r>
            <a:r>
              <a:rPr lang="pl-PL" sz="2400" dirty="0"/>
              <a:t>, do których dodany został </a:t>
            </a:r>
            <a:r>
              <a:rPr lang="pl-PL" sz="2400" dirty="0" err="1"/>
              <a:t>brodifakum</a:t>
            </a:r>
            <a:r>
              <a:rPr lang="pl-PL" sz="2400" dirty="0"/>
              <a:t>, będący trutką na szczury. Zastosowanie powyższego „ulepszacza” pozostaje niejasne, być może „producent – wynalazca” miał za cel lepsze przenikanie przez błony śluzowe NPS, co wzmocniłoby działanie dopalacza. </a:t>
            </a:r>
          </a:p>
        </p:txBody>
      </p:sp>
    </p:spTree>
    <p:extLst>
      <p:ext uri="{BB962C8B-B14F-4D97-AF65-F5344CB8AC3E}">
        <p14:creationId xmlns:p14="http://schemas.microsoft.com/office/powerpoint/2010/main" val="246292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Produkcja NPS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pl-PL" sz="2400" dirty="0"/>
              <a:t>Hurtownie, w których przygotowywany jest ostateczny produkt trafiający do użytkowania, nie są specjalistycznymi laboratoriami wyposażonymi w najwyższej klasy aparaturę obsługiwaną przez doświadczonych naukowców. </a:t>
            </a:r>
            <a:endParaRPr lang="pl-PL" sz="2400" dirty="0" smtClean="0"/>
          </a:p>
          <a:p>
            <a:pPr marL="0" indent="0">
              <a:buNone/>
            </a:pPr>
            <a:r>
              <a:rPr lang="pl-PL" sz="2400" dirty="0" smtClean="0"/>
              <a:t>Ich </a:t>
            </a:r>
            <a:r>
              <a:rPr lang="pl-PL" sz="2400" dirty="0"/>
              <a:t>produkty, na co wskazują badania prowadzone w laboratoriach kryminalistycznych, to często „nowatorskie kompozycje”, które wywołują nieoczekiwane efekty działania i zagrażają bezpośrednio życiu potencjalnego konsumenta. </a:t>
            </a:r>
          </a:p>
        </p:txBody>
      </p:sp>
    </p:spTree>
    <p:extLst>
      <p:ext uri="{BB962C8B-B14F-4D97-AF65-F5344CB8AC3E}">
        <p14:creationId xmlns:p14="http://schemas.microsoft.com/office/powerpoint/2010/main" val="20806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NPS – różna działanie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sz="2800" dirty="0"/>
              <a:t>Obserwowane w Polsce przypadki zgonów po NPS, mogą również mieć związek z jakimś, bliżej nie określonym „dodatkiem”, który diametralnie zmienił działanie nowego narkotyku. Próba odpowiedzi na pytanie „dlaczego tak się dzieje?” może być zawarta w podstawowych definicjach toksykologicznych, takich jak synergizm i antagonizm.</a:t>
            </a:r>
          </a:p>
        </p:txBody>
      </p:sp>
    </p:spTree>
    <p:extLst>
      <p:ext uri="{BB962C8B-B14F-4D97-AF65-F5344CB8AC3E}">
        <p14:creationId xmlns:p14="http://schemas.microsoft.com/office/powerpoint/2010/main" val="3885229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Dopalacze- promocja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sz="4000" dirty="0" smtClean="0"/>
              <a:t>„Produkt niezdatny do spożycia”</a:t>
            </a:r>
          </a:p>
          <a:p>
            <a:pPr marL="0" indent="0">
              <a:buNone/>
            </a:pPr>
            <a:endParaRPr lang="pl-PL" sz="4000" dirty="0" smtClean="0"/>
          </a:p>
          <a:p>
            <a:pPr marL="0" indent="0">
              <a:buNone/>
            </a:pPr>
            <a:r>
              <a:rPr lang="pl-PL" dirty="0" smtClean="0"/>
              <a:t>- Kupowany jest jednak w celu wprowadzenia do organizmu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80385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synergizm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sz="2800" dirty="0"/>
              <a:t>J</a:t>
            </a:r>
            <a:r>
              <a:rPr lang="pl-PL" sz="2800" dirty="0" smtClean="0"/>
              <a:t>ednoczesne </a:t>
            </a:r>
            <a:r>
              <a:rPr lang="pl-PL" sz="2800" dirty="0"/>
              <a:t>wprowadzenie dwóch lub więcej różnych substancji toksycznych (w wypadku NPS substancji działających na ośrodkowy układ nerwowy), które może spowodować bardzo niebezpieczne, znaczne zwiększenie działania danego dopalacza. </a:t>
            </a:r>
          </a:p>
        </p:txBody>
      </p:sp>
    </p:spTree>
    <p:extLst>
      <p:ext uri="{BB962C8B-B14F-4D97-AF65-F5344CB8AC3E}">
        <p14:creationId xmlns:p14="http://schemas.microsoft.com/office/powerpoint/2010/main" val="970387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antagonizm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 </a:t>
            </a:r>
            <a:r>
              <a:rPr lang="pl-PL" sz="2800" dirty="0"/>
              <a:t>D</a:t>
            </a:r>
            <a:r>
              <a:rPr lang="pl-PL" sz="2800" dirty="0" smtClean="0"/>
              <a:t>wie </a:t>
            </a:r>
            <a:r>
              <a:rPr lang="pl-PL" sz="2800" dirty="0"/>
              <a:t>substancje osłabiają lub nawet znoszą swoje działanie w </a:t>
            </a:r>
            <a:r>
              <a:rPr lang="pl-PL" sz="2800" dirty="0" smtClean="0"/>
              <a:t>organizmie</a:t>
            </a:r>
          </a:p>
          <a:p>
            <a:pPr marL="0" indent="0">
              <a:buNone/>
            </a:pPr>
            <a:endParaRPr lang="pl-PL" sz="2800" dirty="0"/>
          </a:p>
          <a:p>
            <a:pPr marL="0" indent="0">
              <a:buNone/>
            </a:pPr>
            <a:r>
              <a:rPr lang="pl-PL" sz="2800" dirty="0" smtClean="0"/>
              <a:t>Działanie leków – więcej niż trzy mogą się wykluczać! MICROMEDEX SA. – </a:t>
            </a:r>
            <a:r>
              <a:rPr lang="pl-PL" sz="2800" dirty="0" err="1" smtClean="0"/>
              <a:t>drug</a:t>
            </a:r>
            <a:r>
              <a:rPr lang="pl-PL" sz="2800" dirty="0" smtClean="0"/>
              <a:t> </a:t>
            </a:r>
            <a:r>
              <a:rPr lang="pl-PL" sz="2800" dirty="0" err="1" smtClean="0"/>
              <a:t>interaction</a:t>
            </a: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99758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idiosynkrazja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pl-PL" sz="2800" dirty="0"/>
              <a:t>związany z osobniczą reakcją organizmu na działanie wprowadzonego związku chemicznego, wynikającą z nieprawidłowością przemian biochemicznych. Uproszczając, użytkownicy dopalaczy mogą w różny sposób reagować na dany NPS. Może to być związane z uwarunkowaniami genetycznymi lub też jest to stan nabyty w trakcie długotrwałego kontaktu z daną substancją. </a:t>
            </a:r>
          </a:p>
        </p:txBody>
      </p:sp>
    </p:spTree>
    <p:extLst>
      <p:ext uri="{BB962C8B-B14F-4D97-AF65-F5344CB8AC3E}">
        <p14:creationId xmlns:p14="http://schemas.microsoft.com/office/powerpoint/2010/main" val="2412986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„Franciszkanin z Elbląga”, ojciec Czesław Klimuszko </a:t>
            </a:r>
            <a:r>
              <a:rPr lang="pl-PL" dirty="0" err="1"/>
              <a:t>OFMConv</a:t>
            </a:r>
            <a:r>
              <a:rPr lang="pl-PL" dirty="0"/>
              <a:t>. (</a:t>
            </a:r>
            <a:r>
              <a:rPr lang="pl-PL" dirty="0" smtClean="0"/>
              <a:t>1905-1980)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sz="2400" dirty="0"/>
              <a:t>W przypadku roślin wykorzystywanych w ziołolecznictwie, bardzo istotnym jest miejsce ich wzrostu, termin zbioru, sposób przechowywania i </a:t>
            </a:r>
            <a:r>
              <a:rPr lang="pl-PL" sz="2400" dirty="0" smtClean="0"/>
              <a:t>przygotowania. </a:t>
            </a:r>
          </a:p>
          <a:p>
            <a:pPr marL="0" indent="0">
              <a:buNone/>
            </a:pPr>
            <a:r>
              <a:rPr lang="pl-PL" sz="2400" dirty="0" smtClean="0"/>
              <a:t>Wszystko </a:t>
            </a:r>
            <a:r>
              <a:rPr lang="pl-PL" sz="2400" dirty="0"/>
              <a:t>odbywa się w ściśle określonym czasie, uwzględniającym oprócz okresu ich kwitnienia fazy księżyca i godzinę zbioru, bo od nich zależy ilość olejków eterycznych oraz substancji leczniczych (czynnych). Niezwykle ważny jest również proces przechowywania oraz suszenia. </a:t>
            </a:r>
            <a:endParaRPr lang="pl-PL" sz="2400" dirty="0" smtClean="0"/>
          </a:p>
          <a:p>
            <a:pPr marL="0" indent="0">
              <a:buNone/>
            </a:pPr>
            <a:r>
              <a:rPr lang="pl-PL" sz="2400" dirty="0" smtClean="0"/>
              <a:t>Grzyby – organizmy niedoceniane!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2655312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Grzyby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2000" dirty="0"/>
              <a:t>O</a:t>
            </a:r>
            <a:r>
              <a:rPr lang="pl-PL" sz="2000" dirty="0" smtClean="0"/>
              <a:t>wocniki </a:t>
            </a:r>
            <a:r>
              <a:rPr lang="pl-PL" sz="2000" dirty="0"/>
              <a:t>grzybów w zależności od stopnia ich rozwoju (dojrzałości) zawierają różne ilości białka, cukrów oraz innych substancji (w tym psychoaktywnych) wpływających na układ nerwowy potencjalnego konsumenta. B</a:t>
            </a:r>
            <a:r>
              <a:rPr lang="pl-PL" sz="2000" dirty="0" smtClean="0"/>
              <a:t>ezpośredni </a:t>
            </a:r>
            <a:r>
              <a:rPr lang="pl-PL" sz="2000" dirty="0"/>
              <a:t>wpływ na działanie substancji czynnych muchomora czerwonego ma mannitol zawarty w owocnikach tego grzyba, który umożliwia im przenikanie bariery krew-mózg. Nie uwzględnianie powyższych faktów (w zależności od stopnia rozwoju owocniki muchomora zawierają znacząco różne ilości mannitolu) znacząco wpłynie na działanie NPS, w składzie którego znajduje się wspomniany grzyb halucynogenny. </a:t>
            </a:r>
          </a:p>
        </p:txBody>
      </p:sp>
    </p:spTree>
    <p:extLst>
      <p:ext uri="{BB962C8B-B14F-4D97-AF65-F5344CB8AC3E}">
        <p14:creationId xmlns:p14="http://schemas.microsoft.com/office/powerpoint/2010/main" val="3941842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99" y="0"/>
            <a:ext cx="108882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7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1105"/>
            <a:ext cx="12192000" cy="641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20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051" y="313038"/>
            <a:ext cx="7070825" cy="6367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087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err="1" smtClean="0"/>
              <a:t>Etnobiologia</a:t>
            </a:r>
            <a:r>
              <a:rPr lang="pl-PL" dirty="0" smtClean="0"/>
              <a:t>, </a:t>
            </a:r>
            <a:r>
              <a:rPr lang="pl-PL" dirty="0" err="1" smtClean="0"/>
              <a:t>Etnomedycyna</a:t>
            </a:r>
            <a:r>
              <a:rPr lang="pl-PL" dirty="0" smtClean="0"/>
              <a:t>, </a:t>
            </a:r>
            <a:br>
              <a:rPr lang="pl-PL" dirty="0" smtClean="0"/>
            </a:br>
            <a:r>
              <a:rPr lang="pl-PL" dirty="0" err="1" smtClean="0"/>
              <a:t>Etnofarmakologia</a:t>
            </a:r>
            <a:r>
              <a:rPr lang="pl-PL" dirty="0" smtClean="0"/>
              <a:t> </a:t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b="1" i="1" dirty="0" err="1"/>
              <a:t>Banisteriopsis</a:t>
            </a:r>
            <a:r>
              <a:rPr lang="pl-PL" b="1" i="1" dirty="0"/>
              <a:t> </a:t>
            </a:r>
            <a:r>
              <a:rPr lang="pl-PL" b="1" i="1" dirty="0" err="1" smtClean="0"/>
              <a:t>caapi</a:t>
            </a:r>
            <a:r>
              <a:rPr lang="pl-PL" b="1" i="1" dirty="0"/>
              <a:t> </a:t>
            </a:r>
            <a:r>
              <a:rPr lang="pl-PL" i="1" dirty="0" smtClean="0"/>
              <a:t>- </a:t>
            </a:r>
            <a:r>
              <a:rPr lang="pl-PL" dirty="0" smtClean="0"/>
              <a:t>liana dusz (używana do </a:t>
            </a:r>
            <a:r>
              <a:rPr lang="pl-PL" dirty="0"/>
              <a:t>przygotowania napoju  </a:t>
            </a:r>
            <a:r>
              <a:rPr lang="pl-PL" b="1" dirty="0" err="1" smtClean="0"/>
              <a:t>ayahuasca</a:t>
            </a:r>
            <a:r>
              <a:rPr lang="pl-PL" b="1" dirty="0" smtClean="0"/>
              <a:t> – </a:t>
            </a:r>
            <a:r>
              <a:rPr lang="pl-PL" dirty="0" smtClean="0"/>
              <a:t>stymuluje kreatywne myślenie (opisanie nowych zastosowań)</a:t>
            </a:r>
          </a:p>
          <a:p>
            <a:r>
              <a:rPr lang="pl-PL" dirty="0" smtClean="0"/>
              <a:t>Lulek </a:t>
            </a:r>
            <a:r>
              <a:rPr lang="pl-PL" dirty="0"/>
              <a:t>biały </a:t>
            </a:r>
            <a:r>
              <a:rPr lang="pl-PL" b="1" i="1" dirty="0" err="1" smtClean="0"/>
              <a:t>Hyosciamus</a:t>
            </a:r>
            <a:r>
              <a:rPr lang="pl-PL" b="1" i="1" dirty="0" smtClean="0"/>
              <a:t> </a:t>
            </a:r>
            <a:r>
              <a:rPr lang="pl-PL" b="1" i="1" dirty="0" err="1" smtClean="0"/>
              <a:t>albus</a:t>
            </a:r>
            <a:r>
              <a:rPr lang="pl-PL" b="1" i="1" dirty="0" smtClean="0"/>
              <a:t> </a:t>
            </a:r>
          </a:p>
          <a:p>
            <a:r>
              <a:rPr lang="pl-PL" dirty="0" smtClean="0"/>
              <a:t>Lulek czarny </a:t>
            </a:r>
            <a:r>
              <a:rPr lang="pl-PL" b="1" i="1" dirty="0" err="1" smtClean="0"/>
              <a:t>Hyosciamus</a:t>
            </a:r>
            <a:r>
              <a:rPr lang="pl-PL" b="1" i="1" dirty="0" smtClean="0"/>
              <a:t> Niger – </a:t>
            </a:r>
            <a:r>
              <a:rPr lang="pl-PL" dirty="0" smtClean="0"/>
              <a:t>używany przez czarowników średniowiecznych</a:t>
            </a:r>
          </a:p>
          <a:p>
            <a:r>
              <a:rPr lang="pl-PL" b="1" i="1" dirty="0" err="1"/>
              <a:t>Duboisia</a:t>
            </a:r>
            <a:r>
              <a:rPr lang="pl-PL" b="1" i="1" dirty="0"/>
              <a:t> </a:t>
            </a:r>
            <a:r>
              <a:rPr lang="pl-PL" b="1" i="1" dirty="0" err="1"/>
              <a:t>hopwoodi</a:t>
            </a:r>
            <a:r>
              <a:rPr lang="pl-PL" b="1" i="1" dirty="0" smtClean="0"/>
              <a:t>, - </a:t>
            </a:r>
            <a:r>
              <a:rPr lang="pl-PL" dirty="0" smtClean="0"/>
              <a:t>Australia, używana w </a:t>
            </a:r>
            <a:r>
              <a:rPr lang="pl-PL" dirty="0" err="1" smtClean="0"/>
              <a:t>etnofarmakologii</a:t>
            </a:r>
            <a:endParaRPr lang="pl-PL" dirty="0" smtClean="0"/>
          </a:p>
          <a:p>
            <a:r>
              <a:rPr lang="pl-PL" dirty="0"/>
              <a:t>Kaktus meksykański -  peyotl (</a:t>
            </a:r>
            <a:r>
              <a:rPr lang="pl-PL" b="1" i="1" dirty="0" err="1"/>
              <a:t>Echinocactus</a:t>
            </a:r>
            <a:r>
              <a:rPr lang="pl-PL" b="1" i="1" dirty="0"/>
              <a:t> </a:t>
            </a:r>
            <a:r>
              <a:rPr lang="pl-PL" b="1" i="1" dirty="0" err="1" smtClean="0"/>
              <a:t>williamsi</a:t>
            </a:r>
            <a:r>
              <a:rPr lang="pl-PL" dirty="0" smtClean="0"/>
              <a:t>)</a:t>
            </a:r>
          </a:p>
          <a:p>
            <a:r>
              <a:rPr lang="pl-PL" b="1" i="1" dirty="0" err="1" smtClean="0"/>
              <a:t>Claviceps</a:t>
            </a:r>
            <a:r>
              <a:rPr lang="pl-PL" b="1" i="1" dirty="0" smtClean="0"/>
              <a:t> </a:t>
            </a:r>
            <a:r>
              <a:rPr lang="pl-PL" b="1" i="1" dirty="0" err="1" smtClean="0"/>
              <a:t>purpurea</a:t>
            </a:r>
            <a:r>
              <a:rPr lang="pl-PL" b="1" i="1" dirty="0" smtClean="0"/>
              <a:t> </a:t>
            </a:r>
            <a:r>
              <a:rPr lang="pl-PL" dirty="0" smtClean="0"/>
              <a:t>– zawiera około 12 alkaloidów (ogień Świętego Antoniego – przerażające wizje po spożyciu)</a:t>
            </a:r>
            <a:endParaRPr lang="pl-PL" b="1" i="1" dirty="0"/>
          </a:p>
        </p:txBody>
      </p:sp>
    </p:spTree>
    <p:extLst>
      <p:ext uri="{BB962C8B-B14F-4D97-AF65-F5344CB8AC3E}">
        <p14:creationId xmlns:p14="http://schemas.microsoft.com/office/powerpoint/2010/main" val="2886982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i="1" dirty="0"/>
              <a:t>Aptekarska dokładność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pl-PL" sz="2400" dirty="0"/>
              <a:t>Dopalacze to także „mieszanki” ziół, do których jak się okazuje, dodawane są substancje syntetyczne mające „wzmacniać” ich działanie. Bardzo istotnym czynnikiem, w wypadku wszelkiego typu mieszanek ziołowych, jest ilość użytych składników. Zupełnie inaczej będą oddziaływały na organizm człowieka mieszanki o parzystej, a inaczej o nieparzystej zawartości </a:t>
            </a:r>
            <a:r>
              <a:rPr lang="pl-PL" sz="2400" dirty="0" smtClean="0"/>
              <a:t>składników. </a:t>
            </a:r>
          </a:p>
          <a:p>
            <a:pPr marL="0" indent="0">
              <a:buNone/>
            </a:pPr>
            <a:r>
              <a:rPr lang="pl-PL" sz="2400" dirty="0" smtClean="0"/>
              <a:t>Dodanie </a:t>
            </a:r>
            <a:r>
              <a:rPr lang="pl-PL" sz="2400" dirty="0"/>
              <a:t>tylko jednego komponentu może diametralnie zmienić oddziaływanie dopalacza i zamiast oczekiwanej euforii i odprężenia, spowodować napad panicznego lęku.   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63824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Dopalacze - działanie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3200" dirty="0" smtClean="0"/>
              <a:t>Związki o działaniu psychostymulującym</a:t>
            </a:r>
          </a:p>
          <a:p>
            <a:r>
              <a:rPr lang="pl-PL" sz="3200" dirty="0" smtClean="0"/>
              <a:t>Związki naśladujące działanie marihuany, syntetyczne kannabinoidy</a:t>
            </a:r>
          </a:p>
          <a:p>
            <a:r>
              <a:rPr lang="pl-PL" sz="3200" dirty="0" smtClean="0"/>
              <a:t>Związki halucynogenne, najczęściej pochodzenia naturalnego</a:t>
            </a:r>
          </a:p>
          <a:p>
            <a:r>
              <a:rPr lang="pl-PL" sz="3200" dirty="0" smtClean="0"/>
              <a:t>Związki naśladujące działanie </a:t>
            </a:r>
            <a:r>
              <a:rPr lang="pl-PL" sz="3200" dirty="0" err="1" smtClean="0"/>
              <a:t>opioidów</a:t>
            </a:r>
            <a:endParaRPr lang="pl-PL" sz="3200" dirty="0"/>
          </a:p>
        </p:txBody>
      </p:sp>
    </p:spTree>
    <p:extLst>
      <p:ext uri="{BB962C8B-B14F-4D97-AF65-F5344CB8AC3E}">
        <p14:creationId xmlns:p14="http://schemas.microsoft.com/office/powerpoint/2010/main" val="3582419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i="1" dirty="0"/>
              <a:t>Nowe narkotyki, nowe wyzwania dla lekarza toksykologa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sz="2800" dirty="0"/>
              <a:t>N</a:t>
            </a:r>
            <a:r>
              <a:rPr lang="pl-PL" sz="2800" dirty="0" smtClean="0"/>
              <a:t>ajwiększe </a:t>
            </a:r>
            <a:r>
              <a:rPr lang="pl-PL" sz="2800" dirty="0"/>
              <a:t>wyzwanie dla lekarzy toksykologów pracujących na oddziałach zatruć. Każdy pacjent zatruty NPS stanowi </a:t>
            </a:r>
            <a:r>
              <a:rPr lang="pl-PL" sz="2800" dirty="0" smtClean="0"/>
              <a:t>„</a:t>
            </a:r>
            <a:r>
              <a:rPr lang="pl-PL" sz="2800" dirty="0" smtClean="0"/>
              <a:t>odrębny</a:t>
            </a:r>
            <a:r>
              <a:rPr lang="pl-PL" sz="2800" dirty="0" smtClean="0"/>
              <a:t> </a:t>
            </a:r>
            <a:r>
              <a:rPr lang="pl-PL" sz="2800" dirty="0" smtClean="0"/>
              <a:t>przypadek”, </a:t>
            </a:r>
            <a:r>
              <a:rPr lang="pl-PL" sz="2800" dirty="0"/>
              <a:t>postawienie szybkiej i dokładnej diagnozy wiąże się z prawidłowym rozpoznaniem zatrucia oraz określeniem substancji toksycznej i dokładnej ilości przyjętej dawki. </a:t>
            </a:r>
          </a:p>
        </p:txBody>
      </p:sp>
    </p:spTree>
    <p:extLst>
      <p:ext uri="{BB962C8B-B14F-4D97-AF65-F5344CB8AC3E}">
        <p14:creationId xmlns:p14="http://schemas.microsoft.com/office/powerpoint/2010/main" val="1622432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sz="3200" dirty="0"/>
              <a:t>Niestety, najczęściej pacjenci trafiający na oddział toksykologii są nieprzytomni lub bez logicznego kontaktu. Jeśli nawet jest z nimi kontakt, to i tak nie są w stanie udzielić istotnych informacji pozwalających na wdrożenie prawidłowego leczenia. </a:t>
            </a:r>
          </a:p>
        </p:txBody>
      </p:sp>
    </p:spTree>
    <p:extLst>
      <p:ext uri="{BB962C8B-B14F-4D97-AF65-F5344CB8AC3E}">
        <p14:creationId xmlns:p14="http://schemas.microsoft.com/office/powerpoint/2010/main" val="2384626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sz="2800" dirty="0"/>
              <a:t>Lekarz toksykolog dysponuje wprawdzie laboratorium analiz toksykologicznych, ale jest ono w stanie oznaczyć około 100 różnych substancji. W praktyce jest to zbyt mało, aby dokonać pełnej analizy toksykologicznej materiału pobranego od potencjalnych pacjentów zatrutych dopalaczami. </a:t>
            </a:r>
          </a:p>
        </p:txBody>
      </p:sp>
    </p:spTree>
    <p:extLst>
      <p:ext uri="{BB962C8B-B14F-4D97-AF65-F5344CB8AC3E}">
        <p14:creationId xmlns:p14="http://schemas.microsoft.com/office/powerpoint/2010/main" val="1747859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sz="2800" dirty="0"/>
              <a:t>W przypadku ciężkiego zatrucia decydują minuty, aby wdrożyć właściwe postępowanie medyczne. W wielu przypadkach, gdy nie ma możliwości szybko oznaczyć substancji czynnych zawartych w NPS, lekarzom pozostaje jedynie leczenie objawowe, które niestety ma wiele ograniczeń. Zazwyczaj polega na przywróceniu i utrzymaniu podstawowych funkcji życiowych. </a:t>
            </a:r>
          </a:p>
        </p:txBody>
      </p:sp>
    </p:spTree>
    <p:extLst>
      <p:ext uri="{BB962C8B-B14F-4D97-AF65-F5344CB8AC3E}">
        <p14:creationId xmlns:p14="http://schemas.microsoft.com/office/powerpoint/2010/main" val="1114377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Micromedex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sz="3600" dirty="0" err="1" smtClean="0"/>
              <a:t>Drug</a:t>
            </a:r>
            <a:r>
              <a:rPr lang="pl-PL" sz="3600" dirty="0" smtClean="0"/>
              <a:t> </a:t>
            </a:r>
            <a:r>
              <a:rPr lang="pl-PL" sz="3600" dirty="0" err="1" smtClean="0"/>
              <a:t>Interaction</a:t>
            </a:r>
            <a:endParaRPr lang="pl-PL" sz="3600" dirty="0"/>
          </a:p>
        </p:txBody>
      </p:sp>
    </p:spTree>
    <p:extLst>
      <p:ext uri="{BB962C8B-B14F-4D97-AF65-F5344CB8AC3E}">
        <p14:creationId xmlns:p14="http://schemas.microsoft.com/office/powerpoint/2010/main" val="1401297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Case </a:t>
            </a:r>
            <a:r>
              <a:rPr lang="pl-PL" dirty="0" err="1" smtClean="0"/>
              <a:t>Study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Opisy Przypadków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6422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Stare vs Nowe</a:t>
            </a:r>
            <a:br>
              <a:rPr lang="pl-PL" dirty="0"/>
            </a:b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75201" y="3987115"/>
            <a:ext cx="5329523" cy="277615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5688" y="1615646"/>
            <a:ext cx="4352600" cy="2445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379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Maciów</a:t>
            </a:r>
            <a:r>
              <a:rPr lang="pl-PL" dirty="0" smtClean="0"/>
              <a:t>-Głąb et al., 2017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708" y="2027818"/>
            <a:ext cx="9333470" cy="4645251"/>
          </a:xfrm>
        </p:spPr>
      </p:pic>
    </p:spTree>
    <p:extLst>
      <p:ext uri="{BB962C8B-B14F-4D97-AF65-F5344CB8AC3E}">
        <p14:creationId xmlns:p14="http://schemas.microsoft.com/office/powerpoint/2010/main" val="3528516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odobny obra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32" y="152099"/>
            <a:ext cx="5058976" cy="3616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odobny obra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964" y="3753578"/>
            <a:ext cx="5474064" cy="3104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1290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23-26 Październik 2002</a:t>
            </a:r>
            <a:br>
              <a:rPr lang="pl-PL" dirty="0" smtClean="0"/>
            </a:br>
            <a:r>
              <a:rPr lang="pl-PL" dirty="0" smtClean="0"/>
              <a:t>Moskwa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sz="3200" dirty="0" smtClean="0"/>
              <a:t>922 osoby zaatakowane przez terrorystów</a:t>
            </a:r>
          </a:p>
          <a:p>
            <a:pPr marL="0" indent="0">
              <a:buNone/>
            </a:pPr>
            <a:r>
              <a:rPr lang="pl-PL" sz="3200" dirty="0" smtClean="0"/>
              <a:t>Atak w celu odbicia zakładników z użyciem fentanylu i 3-metylofentanylu (nośnikiem </a:t>
            </a:r>
            <a:r>
              <a:rPr lang="pl-PL" sz="3200" dirty="0" err="1" smtClean="0"/>
              <a:t>halotan</a:t>
            </a:r>
            <a:r>
              <a:rPr lang="pl-PL" sz="3200" dirty="0" smtClean="0"/>
              <a:t>)</a:t>
            </a:r>
          </a:p>
          <a:p>
            <a:pPr marL="0" indent="0">
              <a:buNone/>
            </a:pPr>
            <a:r>
              <a:rPr lang="pl-PL" sz="3200" dirty="0" smtClean="0"/>
              <a:t>Zginęło 173 osoby w tym 133 zakładników</a:t>
            </a:r>
          </a:p>
          <a:p>
            <a:pPr marL="0" indent="0">
              <a:buNone/>
            </a:pPr>
            <a:r>
              <a:rPr lang="pl-PL" sz="3200" dirty="0" smtClean="0"/>
              <a:t>Szacowana liczba rannych 700 osób</a:t>
            </a:r>
            <a:endParaRPr lang="pl-PL" sz="3200" dirty="0"/>
          </a:p>
        </p:txBody>
      </p:sp>
    </p:spTree>
    <p:extLst>
      <p:ext uri="{BB962C8B-B14F-4D97-AF65-F5344CB8AC3E}">
        <p14:creationId xmlns:p14="http://schemas.microsoft.com/office/powerpoint/2010/main" val="330854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Dopalacze – droga narażenia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sz="2800" dirty="0" smtClean="0"/>
              <a:t>Wciągane przez nos</a:t>
            </a:r>
          </a:p>
          <a:p>
            <a:r>
              <a:rPr lang="pl-PL" sz="2800" dirty="0" smtClean="0"/>
              <a:t>Doustnie</a:t>
            </a:r>
          </a:p>
          <a:p>
            <a:r>
              <a:rPr lang="pl-PL" sz="2800" dirty="0" smtClean="0"/>
              <a:t>Zażywane iniekcyjnie</a:t>
            </a:r>
          </a:p>
          <a:p>
            <a:r>
              <a:rPr lang="pl-PL" sz="2800" dirty="0" smtClean="0"/>
              <a:t>Inhalacyjnie</a:t>
            </a:r>
          </a:p>
          <a:p>
            <a:r>
              <a:rPr lang="pl-PL" sz="2800" dirty="0" smtClean="0"/>
              <a:t>Lewatywa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05832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Fentanyl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sz="2400" dirty="0" smtClean="0"/>
              <a:t>Zaliczany do </a:t>
            </a:r>
            <a:r>
              <a:rPr lang="pl-PL" sz="2400" dirty="0" err="1" smtClean="0"/>
              <a:t>opioidów</a:t>
            </a:r>
            <a:endParaRPr lang="pl-PL" sz="2400" dirty="0" smtClean="0"/>
          </a:p>
          <a:p>
            <a:r>
              <a:rPr lang="pl-PL" sz="2400" dirty="0" smtClean="0"/>
              <a:t>Leczenie bólu, kaszlu, biegunek, zespołu abstynencyjnego</a:t>
            </a:r>
          </a:p>
          <a:p>
            <a:r>
              <a:rPr lang="pl-PL" sz="2400" dirty="0" smtClean="0"/>
              <a:t>Działa na układ nerwowy</a:t>
            </a:r>
          </a:p>
          <a:p>
            <a:r>
              <a:rPr lang="pl-PL" sz="2400" dirty="0" smtClean="0"/>
              <a:t>Przedawkowanie prowadzi do śpiączki, zaburzenia oddychania, </a:t>
            </a:r>
            <a:r>
              <a:rPr lang="pl-PL" sz="2400" dirty="0" err="1" smtClean="0"/>
              <a:t>bradykaria</a:t>
            </a:r>
            <a:r>
              <a:rPr lang="pl-PL" sz="2400" dirty="0" smtClean="0"/>
              <a:t>, hipotensja, śmierć</a:t>
            </a:r>
          </a:p>
          <a:p>
            <a:r>
              <a:rPr lang="pl-PL" sz="2400" dirty="0" smtClean="0"/>
              <a:t>Odtrutka specyficzna – </a:t>
            </a:r>
            <a:r>
              <a:rPr lang="pl-PL" sz="2400" dirty="0" err="1" smtClean="0"/>
              <a:t>nalokson</a:t>
            </a:r>
            <a:r>
              <a:rPr lang="pl-PL" sz="2400" dirty="0" smtClean="0"/>
              <a:t> – blokuje działanie </a:t>
            </a:r>
            <a:r>
              <a:rPr lang="pl-PL" sz="2400" dirty="0" err="1" smtClean="0"/>
              <a:t>opioidów</a:t>
            </a:r>
            <a:r>
              <a:rPr lang="pl-PL" sz="2400" dirty="0" smtClean="0"/>
              <a:t> (poprzez działanie na specyficzne receptory)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42650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015" y="230659"/>
            <a:ext cx="12487242" cy="63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686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Ośrodek Informacji Toksykologicznej</a:t>
            </a:r>
            <a:br>
              <a:rPr lang="pl-PL" dirty="0" smtClean="0"/>
            </a:br>
            <a:r>
              <a:rPr lang="pl-PL" dirty="0" smtClean="0"/>
              <a:t>- nieoceniony pomocnik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3200" dirty="0" smtClean="0"/>
              <a:t>Informacja toksykologiczna</a:t>
            </a:r>
          </a:p>
          <a:p>
            <a:r>
              <a:rPr lang="pl-PL" sz="3200" dirty="0" smtClean="0"/>
              <a:t>Konsultacja toksykologiczna (bazy danych, najnowsze piśmiennictwo naukowe, </a:t>
            </a:r>
            <a:r>
              <a:rPr lang="pl-PL" sz="3200" dirty="0" err="1" smtClean="0"/>
              <a:t>case</a:t>
            </a:r>
            <a:r>
              <a:rPr lang="pl-PL" sz="3200" dirty="0" smtClean="0"/>
              <a:t> </a:t>
            </a:r>
            <a:r>
              <a:rPr lang="pl-PL" sz="3200" dirty="0" err="1" smtClean="0"/>
              <a:t>study</a:t>
            </a:r>
            <a:r>
              <a:rPr lang="pl-PL" sz="3200" dirty="0" smtClean="0"/>
              <a:t>).</a:t>
            </a:r>
          </a:p>
          <a:p>
            <a:r>
              <a:rPr lang="pl-PL" sz="3200" dirty="0" smtClean="0"/>
              <a:t>Zbieranie danych dotyczących statystyki, działalność naukowa – opisy poszczególnych przypadków zatruć </a:t>
            </a:r>
            <a:endParaRPr lang="pl-PL" sz="3200" dirty="0"/>
          </a:p>
        </p:txBody>
      </p:sp>
    </p:spTree>
    <p:extLst>
      <p:ext uri="{BB962C8B-B14F-4D97-AF65-F5344CB8AC3E}">
        <p14:creationId xmlns:p14="http://schemas.microsoft.com/office/powerpoint/2010/main" val="620969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Wnioski – Alkoholizm &amp; Narkomania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dirty="0" smtClean="0"/>
              <a:t>Zjawisko </a:t>
            </a:r>
            <a:r>
              <a:rPr lang="pl-PL" sz="2400" dirty="0"/>
              <a:t>NSP opiera się w znacznej </a:t>
            </a:r>
            <a:r>
              <a:rPr lang="pl-PL" sz="2400" dirty="0" smtClean="0"/>
              <a:t>mierze </a:t>
            </a:r>
            <a:r>
              <a:rPr lang="pl-PL" sz="2400" dirty="0"/>
              <a:t>na sprawczości indywidualnej i efektywności </a:t>
            </a:r>
            <a:r>
              <a:rPr lang="pl-PL" sz="2400" dirty="0" smtClean="0"/>
              <a:t> ekonomicznej</a:t>
            </a:r>
            <a:r>
              <a:rPr lang="pl-PL" sz="2400" dirty="0"/>
              <a:t>, rozbudowanej logistyce, nowych </a:t>
            </a:r>
          </a:p>
          <a:p>
            <a:pPr marL="0" indent="0">
              <a:buNone/>
            </a:pPr>
            <a:r>
              <a:rPr lang="pl-PL" sz="2400" dirty="0"/>
              <a:t>technologiach, elastyczności i wrażliwości rynku </a:t>
            </a:r>
            <a:r>
              <a:rPr lang="pl-PL" sz="2400" dirty="0" smtClean="0"/>
              <a:t>na </a:t>
            </a:r>
            <a:r>
              <a:rPr lang="pl-PL" sz="2400" dirty="0"/>
              <a:t>potrzeby klientów. Stanowi wyzwanie dla </a:t>
            </a:r>
            <a:r>
              <a:rPr lang="pl-PL" sz="2400" dirty="0" smtClean="0"/>
              <a:t>polityki </a:t>
            </a:r>
            <a:r>
              <a:rPr lang="pl-PL" sz="2400" dirty="0"/>
              <a:t>narkotykowej oraz ryzyko, którego nie można </a:t>
            </a:r>
          </a:p>
          <a:p>
            <a:pPr marL="0" indent="0">
              <a:buNone/>
            </a:pPr>
            <a:r>
              <a:rPr lang="pl-PL" sz="2400" dirty="0"/>
              <a:t>skutecznie kontrolować za pomocą „tradycyjnych” </a:t>
            </a:r>
            <a:r>
              <a:rPr lang="pl-PL" sz="2400" dirty="0" smtClean="0"/>
              <a:t>represywnych </a:t>
            </a:r>
            <a:r>
              <a:rPr lang="pl-PL" sz="2400" dirty="0"/>
              <a:t>narzędzi polityki.</a:t>
            </a:r>
          </a:p>
        </p:txBody>
      </p:sp>
    </p:spTree>
    <p:extLst>
      <p:ext uri="{BB962C8B-B14F-4D97-AF65-F5344CB8AC3E}">
        <p14:creationId xmlns:p14="http://schemas.microsoft.com/office/powerpoint/2010/main" val="3835500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NPS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sz="2800" dirty="0"/>
              <a:t>nie można oprzeć się wrażeniu, że producenci i dystrybutorzy NPS z jednej strony zarabiają ogromne pieniądze, z drugiej używają swoich „klientów” jako myszki laboratoryjne….</a:t>
            </a:r>
          </a:p>
        </p:txBody>
      </p:sp>
    </p:spTree>
    <p:extLst>
      <p:ext uri="{BB962C8B-B14F-4D97-AF65-F5344CB8AC3E}">
        <p14:creationId xmlns:p14="http://schemas.microsoft.com/office/powerpoint/2010/main" val="4051194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Laboratorium 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2785" y="2228678"/>
            <a:ext cx="2381250" cy="192405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2248" y="2571578"/>
            <a:ext cx="2886075" cy="158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854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12490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Salwinoryny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919536" y="1773238"/>
            <a:ext cx="4320480" cy="4824114"/>
          </a:xfrm>
        </p:spPr>
        <p:txBody>
          <a:bodyPr>
            <a:normAutofit/>
          </a:bodyPr>
          <a:lstStyle/>
          <a:p>
            <a:r>
              <a:rPr lang="pl-PL" dirty="0" smtClean="0"/>
              <a:t>Wstępne badania wykazały, że składniki szałwii mają działanie hamujące głód narkotykowy u uzależnionych od kokainy i </a:t>
            </a:r>
            <a:r>
              <a:rPr lang="pl-PL" dirty="0" err="1" smtClean="0"/>
              <a:t>metamfetaminy</a:t>
            </a:r>
            <a:r>
              <a:rPr lang="pl-PL" dirty="0" smtClean="0"/>
              <a:t>, przeciwbólowe i przeciwdepresyjne, jednak aktualnie nie są stosowane w celach terapeutycznych</a:t>
            </a:r>
          </a:p>
          <a:p>
            <a:r>
              <a:rPr lang="pl-PL" dirty="0" smtClean="0"/>
              <a:t>W Polsce szałwia wieszcza i produkty z jej przetworzenia są uznane za nielegalne na podstawie nowelizacji Ustawy z dn. 20.03.2009 o przeciwdziałaniu narkomanii</a:t>
            </a:r>
          </a:p>
        </p:txBody>
      </p:sp>
      <p:pic>
        <p:nvPicPr>
          <p:cNvPr id="1026" name="Picture 2" descr="http://upload.wikimedia.org/wikipedia/commons/8/82/Salvia_divinorum_-_Herba_de_Maria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240016" y="4192704"/>
            <a:ext cx="2808312" cy="2476656"/>
          </a:xfrm>
          <a:prstGeom prst="rect">
            <a:avLst/>
          </a:prstGeom>
          <a:noFill/>
        </p:spPr>
      </p:pic>
      <p:pic>
        <p:nvPicPr>
          <p:cNvPr id="1028" name="Picture 4" descr="http://upload.wikimedia.org/wikipedia/commons/3/35/Salvia_divinorum_-1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8216261" y="1773238"/>
            <a:ext cx="2154214" cy="3239938"/>
          </a:xfrm>
          <a:prstGeom prst="rect">
            <a:avLst/>
          </a:prstGeom>
          <a:noFill/>
        </p:spPr>
      </p:pic>
      <p:sp>
        <p:nvSpPr>
          <p:cNvPr id="6" name="Prostokąt 5"/>
          <p:cNvSpPr/>
          <p:nvPr/>
        </p:nvSpPr>
        <p:spPr>
          <a:xfrm>
            <a:off x="6240016" y="3595082"/>
            <a:ext cx="197624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/>
              <a:t>http://upload.wikimedia.org/wikipedia/commons/3/35/Salvia_divinorum_-1.jpg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6384032" y="1796624"/>
            <a:ext cx="15841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Szałwia wieszcza </a:t>
            </a:r>
            <a:r>
              <a:rPr lang="pl-PL" i="1" dirty="0"/>
              <a:t>(</a:t>
            </a:r>
            <a:r>
              <a:rPr lang="pl-PL" i="1" dirty="0" err="1"/>
              <a:t>Salvia</a:t>
            </a:r>
            <a:r>
              <a:rPr lang="pl-PL" i="1" dirty="0"/>
              <a:t> </a:t>
            </a:r>
            <a:r>
              <a:rPr lang="pl-PL" i="1" dirty="0" err="1"/>
              <a:t>divinorum</a:t>
            </a:r>
            <a:r>
              <a:rPr lang="pl-PL" i="1" dirty="0"/>
              <a:t>)</a:t>
            </a:r>
          </a:p>
        </p:txBody>
      </p:sp>
      <p:sp>
        <p:nvSpPr>
          <p:cNvPr id="8" name="Prostokąt 7"/>
          <p:cNvSpPr/>
          <p:nvPr/>
        </p:nvSpPr>
        <p:spPr>
          <a:xfrm>
            <a:off x="9048328" y="5499810"/>
            <a:ext cx="116247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/>
              <a:t>http://upload.wikimedia.org/wikipedia/commons/8/82/Salvia_divinorum_-_Herba_de_Maria.jpg</a:t>
            </a:r>
          </a:p>
        </p:txBody>
      </p:sp>
    </p:spTree>
    <p:extLst>
      <p:ext uri="{BB962C8B-B14F-4D97-AF65-F5344CB8AC3E}">
        <p14:creationId xmlns:p14="http://schemas.microsoft.com/office/powerpoint/2010/main" val="33542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err="1" smtClean="0"/>
              <a:t>Salwinoryny</a:t>
            </a:r>
            <a:r>
              <a:rPr lang="pl-PL" dirty="0" smtClean="0"/>
              <a:t> – właściwości </a:t>
            </a:r>
            <a:r>
              <a:rPr lang="pl-PL" dirty="0" err="1" smtClean="0"/>
              <a:t>toksykokinetyczne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981200" y="1773238"/>
            <a:ext cx="8229600" cy="4896122"/>
          </a:xfrm>
        </p:spPr>
        <p:txBody>
          <a:bodyPr>
            <a:normAutofit/>
          </a:bodyPr>
          <a:lstStyle/>
          <a:p>
            <a:r>
              <a:rPr lang="pl-PL" dirty="0" smtClean="0"/>
              <a:t>Okoliczności zatruć:</a:t>
            </a:r>
          </a:p>
          <a:p>
            <a:pPr lvl="1"/>
            <a:r>
              <a:rPr lang="pl-PL" dirty="0" smtClean="0"/>
              <a:t>szałwia wieszcza jest przyjmowana w celach rekreacyjnych w postaci żutych świeżych liści, z których sok jest połykany, palona w formie papierosów lub wdychana po waporyzacji</a:t>
            </a:r>
          </a:p>
          <a:p>
            <a:r>
              <a:rPr lang="pl-PL" dirty="0" smtClean="0"/>
              <a:t>Właściwości </a:t>
            </a:r>
            <a:r>
              <a:rPr lang="pl-PL" dirty="0" err="1" smtClean="0"/>
              <a:t>toksykokinetyczne</a:t>
            </a:r>
            <a:r>
              <a:rPr lang="pl-PL" dirty="0" smtClean="0"/>
              <a:t>:</a:t>
            </a:r>
          </a:p>
          <a:p>
            <a:pPr lvl="1"/>
            <a:r>
              <a:rPr lang="pl-PL" dirty="0" err="1" smtClean="0"/>
              <a:t>salwinoryna</a:t>
            </a:r>
            <a:r>
              <a:rPr lang="pl-PL" dirty="0" smtClean="0"/>
              <a:t> A jest dobrze wchłaniana drogą inhalacyjną i w mniejszym stopniu przez śluzówkę jamy ustnej</a:t>
            </a:r>
          </a:p>
          <a:p>
            <a:pPr lvl="1"/>
            <a:r>
              <a:rPr lang="pl-PL" dirty="0" err="1" smtClean="0"/>
              <a:t>salwinoryna</a:t>
            </a:r>
            <a:r>
              <a:rPr lang="pl-PL" dirty="0" smtClean="0"/>
              <a:t> A jest nierozpuszczalna w wodzie – nie ma efektu psychotycznego po sporządzeniu wyciągu z suchych liści celem iniekcji, minimalnie wchłania się z przewodu pokarmowego</a:t>
            </a:r>
          </a:p>
          <a:p>
            <a:pPr lvl="1"/>
            <a:r>
              <a:rPr lang="pl-PL" dirty="0" smtClean="0"/>
              <a:t>eliminacja </a:t>
            </a:r>
            <a:r>
              <a:rPr lang="pl-PL" dirty="0" err="1" smtClean="0"/>
              <a:t>salwinoryny</a:t>
            </a:r>
            <a:r>
              <a:rPr lang="pl-PL" dirty="0" smtClean="0"/>
              <a:t> A u zwierząt naczelnych odbywała się z t</a:t>
            </a:r>
            <a:r>
              <a:rPr lang="pl-PL" baseline="-25000" dirty="0" smtClean="0"/>
              <a:t>½</a:t>
            </a:r>
            <a:r>
              <a:rPr lang="pl-PL" dirty="0" smtClean="0"/>
              <a:t> wynoszącym 37,9 min (samce) do 80,0 min (samice)</a:t>
            </a:r>
          </a:p>
        </p:txBody>
      </p:sp>
    </p:spTree>
    <p:extLst>
      <p:ext uri="{BB962C8B-B14F-4D97-AF65-F5344CB8AC3E}">
        <p14:creationId xmlns:p14="http://schemas.microsoft.com/office/powerpoint/2010/main" val="208398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pl-PL" b="1" dirty="0" err="1" smtClean="0">
                <a:solidFill>
                  <a:prstClr val="white">
                    <a:lumMod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Salwinoryny</a:t>
            </a:r>
            <a:r>
              <a:rPr lang="pl-PL" b="1" dirty="0" smtClean="0">
                <a:solidFill>
                  <a:prstClr val="white">
                    <a:lumMod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toksyczność i mechanizm działania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923728" y="1772816"/>
            <a:ext cx="4172272" cy="4896544"/>
          </a:xfrm>
        </p:spPr>
        <p:txBody>
          <a:bodyPr>
            <a:normAutofit lnSpcReduction="10000"/>
          </a:bodyPr>
          <a:lstStyle/>
          <a:p>
            <a:r>
              <a:rPr lang="pl-PL" dirty="0" smtClean="0"/>
              <a:t>Toksyczność:</a:t>
            </a:r>
          </a:p>
          <a:p>
            <a:pPr lvl="1"/>
            <a:r>
              <a:rPr lang="pl-PL" dirty="0" smtClean="0"/>
              <a:t>nie ustalono minimalnej dawki letalnej dla </a:t>
            </a:r>
            <a:r>
              <a:rPr lang="pl-PL" dirty="0" err="1" smtClean="0"/>
              <a:t>salwinoryny</a:t>
            </a:r>
            <a:r>
              <a:rPr lang="pl-PL" dirty="0" smtClean="0"/>
              <a:t> A</a:t>
            </a:r>
          </a:p>
          <a:p>
            <a:pPr lvl="1"/>
            <a:r>
              <a:rPr lang="pl-PL" dirty="0" smtClean="0"/>
              <a:t>u myszy dawki </a:t>
            </a:r>
            <a:r>
              <a:rPr lang="pl-PL" dirty="0" err="1" smtClean="0"/>
              <a:t>salwinoryny</a:t>
            </a:r>
            <a:r>
              <a:rPr lang="pl-PL" dirty="0" smtClean="0"/>
              <a:t> A 1,0 g/kg </a:t>
            </a:r>
            <a:r>
              <a:rPr lang="pl-PL" i="1" dirty="0" smtClean="0"/>
              <a:t>po</a:t>
            </a:r>
            <a:r>
              <a:rPr lang="pl-PL" dirty="0" smtClean="0"/>
              <a:t>. nie wywoływały efektów toksycznych</a:t>
            </a:r>
          </a:p>
          <a:p>
            <a:r>
              <a:rPr lang="pl-PL" dirty="0" smtClean="0"/>
              <a:t>Mechanizm toksyczności:</a:t>
            </a:r>
          </a:p>
          <a:p>
            <a:pPr lvl="1"/>
            <a:r>
              <a:rPr lang="pl-PL" dirty="0" err="1" smtClean="0"/>
              <a:t>salwinoryna</a:t>
            </a:r>
            <a:r>
              <a:rPr lang="pl-PL" dirty="0" smtClean="0"/>
              <a:t> A jest selektywnym, pełnym i bardzo efektywnym agonistą receptorów opioidowych </a:t>
            </a:r>
            <a:r>
              <a:rPr lang="el-GR" dirty="0" smtClean="0">
                <a:latin typeface="Calibri"/>
              </a:rPr>
              <a:t>κ</a:t>
            </a:r>
            <a:r>
              <a:rPr lang="pl-PL" dirty="0" smtClean="0">
                <a:latin typeface="Calibri"/>
              </a:rPr>
              <a:t>, natomiast nie działa na receptory typu </a:t>
            </a:r>
            <a:r>
              <a:rPr lang="el-GR" dirty="0" smtClean="0">
                <a:latin typeface="Calibri"/>
              </a:rPr>
              <a:t>μ</a:t>
            </a:r>
            <a:r>
              <a:rPr lang="pl-PL" dirty="0" smtClean="0">
                <a:latin typeface="Calibri"/>
              </a:rPr>
              <a:t> i </a:t>
            </a:r>
            <a:r>
              <a:rPr lang="el-GR" dirty="0" smtClean="0">
                <a:latin typeface="Calibri"/>
              </a:rPr>
              <a:t>δ</a:t>
            </a:r>
            <a:endParaRPr lang="pl-PL" dirty="0" smtClean="0">
              <a:latin typeface="Calibri"/>
            </a:endParaRPr>
          </a:p>
          <a:p>
            <a:pPr lvl="1"/>
            <a:r>
              <a:rPr lang="pl-PL" dirty="0" err="1" smtClean="0">
                <a:latin typeface="Calibri"/>
              </a:rPr>
              <a:t>salwinoryna</a:t>
            </a:r>
            <a:r>
              <a:rPr lang="pl-PL" dirty="0" smtClean="0">
                <a:latin typeface="Calibri"/>
              </a:rPr>
              <a:t> A nie wykazuje interakcji z receptorami 5-HT</a:t>
            </a:r>
            <a:r>
              <a:rPr lang="pl-PL" baseline="-25000" dirty="0" smtClean="0">
                <a:latin typeface="Calibri"/>
              </a:rPr>
              <a:t>2A</a:t>
            </a:r>
            <a:r>
              <a:rPr lang="pl-PL" dirty="0" smtClean="0">
                <a:latin typeface="Calibri"/>
              </a:rPr>
              <a:t> ani miejscami wiążącymi dla NA, DA, glutaminy i GABA</a:t>
            </a:r>
            <a:endParaRPr lang="pl-PL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sz="half" idx="2"/>
          </p:nvPr>
        </p:nvSpPr>
        <p:spPr>
          <a:xfrm>
            <a:off x="6172200" y="1772816"/>
            <a:ext cx="4038600" cy="2304256"/>
          </a:xfrm>
        </p:spPr>
        <p:txBody>
          <a:bodyPr>
            <a:normAutofit lnSpcReduction="10000"/>
          </a:bodyPr>
          <a:lstStyle/>
          <a:p>
            <a:r>
              <a:rPr lang="pl-PL" dirty="0" smtClean="0"/>
              <a:t>Dawki efektywne</a:t>
            </a:r>
          </a:p>
          <a:p>
            <a:pPr lvl="1"/>
            <a:r>
              <a:rPr lang="pl-PL" dirty="0" smtClean="0"/>
              <a:t>0,2-0,5 mg – efekt halucynogenny (inhalacja)</a:t>
            </a:r>
          </a:p>
          <a:p>
            <a:pPr lvl="1"/>
            <a:r>
              <a:rPr lang="pl-PL" dirty="0" smtClean="0"/>
              <a:t>&gt;0,5 mg – nieświadomość otoczenia i delirium</a:t>
            </a:r>
          </a:p>
          <a:p>
            <a:pPr lvl="1"/>
            <a:r>
              <a:rPr lang="pl-PL" dirty="0" smtClean="0"/>
              <a:t>&gt;1,0 mg – doświadczenie „bycia poza ciałem” (eksterioryzacja)</a:t>
            </a:r>
          </a:p>
        </p:txBody>
      </p:sp>
      <p:pic>
        <p:nvPicPr>
          <p:cNvPr id="17410" name="Picture 2" descr="http://www.psykick.de/salvia/images/faqpics/salvinorin-a.jpg"/>
          <p:cNvPicPr>
            <a:picLocks noChangeAspect="1" noChangeArrowheads="1"/>
          </p:cNvPicPr>
          <p:nvPr/>
        </p:nvPicPr>
        <p:blipFill>
          <a:blip r:embed="rId2" cstate="email"/>
          <a:srcRect t="11905"/>
          <a:stretch>
            <a:fillRect/>
          </a:stretch>
        </p:blipFill>
        <p:spPr bwMode="auto">
          <a:xfrm>
            <a:off x="6755676" y="4077072"/>
            <a:ext cx="2436669" cy="2664296"/>
          </a:xfrm>
          <a:prstGeom prst="rect">
            <a:avLst/>
          </a:prstGeom>
          <a:noFill/>
        </p:spPr>
      </p:pic>
      <p:sp>
        <p:nvSpPr>
          <p:cNvPr id="5" name="Prostokąt 4"/>
          <p:cNvSpPr/>
          <p:nvPr/>
        </p:nvSpPr>
        <p:spPr>
          <a:xfrm>
            <a:off x="9192345" y="6021288"/>
            <a:ext cx="12125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/>
              <a:t>http://www.psykick.de/salvia/images/faqpics/salvinorin-a.jpg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6755675" y="4077072"/>
            <a:ext cx="1734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/>
              <a:t>salwinoryna</a:t>
            </a:r>
            <a:r>
              <a:rPr lang="pl-PL" dirty="0"/>
              <a:t> A</a:t>
            </a:r>
          </a:p>
        </p:txBody>
      </p:sp>
    </p:spTree>
    <p:extLst>
      <p:ext uri="{BB962C8B-B14F-4D97-AF65-F5344CB8AC3E}">
        <p14:creationId xmlns:p14="http://schemas.microsoft.com/office/powerpoint/2010/main" val="19615389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Dopalacze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pl-PL" sz="2800" dirty="0" smtClean="0"/>
              <a:t>Nazwa </a:t>
            </a:r>
            <a:r>
              <a:rPr lang="pl-PL" sz="2800" dirty="0"/>
              <a:t>„</a:t>
            </a:r>
            <a:r>
              <a:rPr lang="pl-PL" sz="2800" dirty="0" smtClean="0"/>
              <a:t>dopalacze</a:t>
            </a:r>
            <a:r>
              <a:rPr lang="pl-PL" sz="2800" dirty="0"/>
              <a:t>” </a:t>
            </a:r>
            <a:r>
              <a:rPr lang="pl-PL" sz="2800" dirty="0" smtClean="0"/>
              <a:t>określa się zarówno chemiczne substancje syntetyczne</a:t>
            </a:r>
            <a:r>
              <a:rPr lang="pl-PL" sz="2800" dirty="0"/>
              <a:t>, jak </a:t>
            </a:r>
            <a:r>
              <a:rPr lang="pl-PL" sz="2800" dirty="0" smtClean="0"/>
              <a:t>i środki pochodzenia roślinnego.</a:t>
            </a:r>
          </a:p>
          <a:p>
            <a:pPr marL="0" indent="0">
              <a:buNone/>
            </a:pPr>
            <a:r>
              <a:rPr lang="pl-PL" sz="2800" dirty="0"/>
              <a:t>S</a:t>
            </a:r>
            <a:r>
              <a:rPr lang="pl-PL" sz="2800" dirty="0" smtClean="0"/>
              <a:t>zeroka </a:t>
            </a:r>
            <a:r>
              <a:rPr lang="pl-PL" sz="2800" dirty="0"/>
              <a:t>gama </a:t>
            </a:r>
            <a:r>
              <a:rPr lang="pl-PL" sz="2800" dirty="0" smtClean="0"/>
              <a:t>środków nielegalnych </a:t>
            </a:r>
            <a:r>
              <a:rPr lang="pl-PL" sz="2800" dirty="0"/>
              <a:t>(</a:t>
            </a:r>
            <a:r>
              <a:rPr lang="pl-PL" sz="2800" dirty="0" smtClean="0"/>
              <a:t>narkotyki</a:t>
            </a:r>
            <a:r>
              <a:rPr lang="pl-PL" sz="2800" dirty="0"/>
              <a:t>, </a:t>
            </a:r>
            <a:r>
              <a:rPr lang="pl-PL" sz="2800" dirty="0" smtClean="0"/>
              <a:t>substancje pobudzające </a:t>
            </a:r>
            <a:r>
              <a:rPr lang="pl-PL" sz="2800" dirty="0"/>
              <a:t>i </a:t>
            </a:r>
            <a:r>
              <a:rPr lang="pl-PL" sz="2800" dirty="0" smtClean="0"/>
              <a:t>odurzające</a:t>
            </a:r>
            <a:r>
              <a:rPr lang="pl-PL" sz="2800" dirty="0"/>
              <a:t>) </a:t>
            </a:r>
            <a:r>
              <a:rPr lang="pl-PL" sz="2800" dirty="0" smtClean="0"/>
              <a:t>i legalnych</a:t>
            </a:r>
            <a:r>
              <a:rPr lang="pl-PL" sz="2800" dirty="0"/>
              <a:t>, w tym </a:t>
            </a:r>
            <a:r>
              <a:rPr lang="pl-PL" sz="2800" dirty="0" smtClean="0"/>
              <a:t>leków </a:t>
            </a:r>
            <a:r>
              <a:rPr lang="pl-PL" sz="2800" dirty="0"/>
              <a:t>i </a:t>
            </a:r>
            <a:r>
              <a:rPr lang="pl-PL" sz="2800" dirty="0" smtClean="0"/>
              <a:t>preparatów farmaceutycznych</a:t>
            </a:r>
            <a:r>
              <a:rPr lang="pl-PL" sz="28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055349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err="1" smtClean="0"/>
              <a:t>Salwinoryny</a:t>
            </a:r>
            <a:r>
              <a:rPr lang="pl-PL" dirty="0" smtClean="0"/>
              <a:t> – leczenie zatrucia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775520" y="1700808"/>
            <a:ext cx="8568952" cy="4896544"/>
          </a:xfrm>
        </p:spPr>
        <p:txBody>
          <a:bodyPr>
            <a:normAutofit/>
          </a:bodyPr>
          <a:lstStyle/>
          <a:p>
            <a:r>
              <a:rPr lang="pl-PL" dirty="0" smtClean="0"/>
              <a:t>Dekontaminacja – z uwagi na minimalne wchłanianie z przewodu pokarmowego dekontaminacja nie ma znaczenia</a:t>
            </a:r>
          </a:p>
          <a:p>
            <a:r>
              <a:rPr lang="pl-PL" dirty="0" smtClean="0"/>
              <a:t>Leczenie – wyłącznie objawowe:</a:t>
            </a:r>
          </a:p>
          <a:p>
            <a:pPr lvl="1"/>
            <a:r>
              <a:rPr lang="pl-PL" dirty="0" smtClean="0"/>
              <a:t>pobudzenie psychoruchowe:</a:t>
            </a:r>
          </a:p>
          <a:p>
            <a:pPr lvl="2"/>
            <a:r>
              <a:rPr lang="pl-PL" dirty="0" smtClean="0"/>
              <a:t>umieszczenie pacjenta w cichym, zacienionym pomieszczeniu, wsparcie psychologiczne</a:t>
            </a:r>
          </a:p>
          <a:p>
            <a:pPr lvl="2"/>
            <a:r>
              <a:rPr lang="pl-PL" dirty="0" smtClean="0"/>
              <a:t>przy znacznym pobudzeniu sedacja farmakologiczna </a:t>
            </a:r>
            <a:r>
              <a:rPr lang="pl-PL" dirty="0" err="1" smtClean="0"/>
              <a:t>benzodiazepinami</a:t>
            </a:r>
            <a:r>
              <a:rPr lang="pl-PL" dirty="0" smtClean="0"/>
              <a:t> </a:t>
            </a:r>
            <a:r>
              <a:rPr lang="pl-PL" i="1" dirty="0" smtClean="0"/>
              <a:t>po</a:t>
            </a:r>
            <a:r>
              <a:rPr lang="pl-PL" dirty="0" smtClean="0"/>
              <a:t>. lub </a:t>
            </a:r>
            <a:r>
              <a:rPr lang="pl-PL" i="1" dirty="0" smtClean="0"/>
              <a:t>iv</a:t>
            </a:r>
            <a:r>
              <a:rPr lang="pl-PL" dirty="0" smtClean="0"/>
              <a:t>. (</a:t>
            </a:r>
            <a:r>
              <a:rPr lang="pl-PL" dirty="0" err="1" smtClean="0"/>
              <a:t>diazepam</a:t>
            </a:r>
            <a:r>
              <a:rPr lang="pl-PL" dirty="0" smtClean="0"/>
              <a:t>, </a:t>
            </a:r>
            <a:r>
              <a:rPr lang="pl-PL" dirty="0" err="1" smtClean="0"/>
              <a:t>lorazepam</a:t>
            </a:r>
            <a:r>
              <a:rPr lang="pl-PL" dirty="0" smtClean="0"/>
              <a:t>, </a:t>
            </a:r>
            <a:r>
              <a:rPr lang="pl-PL" dirty="0" err="1" smtClean="0"/>
              <a:t>chlordiazepoksyd</a:t>
            </a:r>
            <a:r>
              <a:rPr lang="pl-PL" dirty="0" smtClean="0"/>
              <a:t>), niekiedy w bardzo dużych dawkach</a:t>
            </a:r>
          </a:p>
          <a:p>
            <a:pPr lvl="2"/>
            <a:r>
              <a:rPr lang="pl-PL" dirty="0" smtClean="0"/>
              <a:t>skrajne pobudzenie lub halucynoza – </a:t>
            </a:r>
            <a:r>
              <a:rPr lang="pl-PL" dirty="0" err="1" smtClean="0"/>
              <a:t>haloperidol</a:t>
            </a:r>
            <a:r>
              <a:rPr lang="pl-PL" dirty="0" smtClean="0"/>
              <a:t> 5-10 mg </a:t>
            </a:r>
            <a:r>
              <a:rPr lang="pl-PL" i="1" dirty="0" smtClean="0"/>
              <a:t>im</a:t>
            </a:r>
            <a:r>
              <a:rPr lang="pl-PL" dirty="0" smtClean="0"/>
              <a:t>. lub 10-20 mg </a:t>
            </a:r>
            <a:r>
              <a:rPr lang="pl-PL" i="1" dirty="0" smtClean="0"/>
              <a:t>po</a:t>
            </a:r>
            <a:r>
              <a:rPr lang="pl-PL" dirty="0" smtClean="0"/>
              <a:t>.</a:t>
            </a:r>
          </a:p>
          <a:p>
            <a:pPr lvl="1"/>
            <a:r>
              <a:rPr lang="pl-PL" i="1" dirty="0" err="1" smtClean="0"/>
              <a:t>flashbacks</a:t>
            </a:r>
            <a:r>
              <a:rPr lang="pl-PL" dirty="0" smtClean="0"/>
              <a:t> – </a:t>
            </a:r>
            <a:r>
              <a:rPr lang="pl-PL" dirty="0" err="1" smtClean="0"/>
              <a:t>benzodiazepiny</a:t>
            </a:r>
            <a:r>
              <a:rPr lang="pl-PL" dirty="0" smtClean="0"/>
              <a:t> przy znacznym niepokoju</a:t>
            </a:r>
          </a:p>
          <a:p>
            <a:pPr lvl="1"/>
            <a:r>
              <a:rPr lang="pl-PL" dirty="0" smtClean="0"/>
              <a:t>odtrutki – </a:t>
            </a:r>
            <a:r>
              <a:rPr lang="pl-PL" dirty="0" err="1" smtClean="0"/>
              <a:t>nalokson</a:t>
            </a:r>
            <a:r>
              <a:rPr lang="pl-PL" dirty="0" smtClean="0"/>
              <a:t> i </a:t>
            </a:r>
            <a:r>
              <a:rPr lang="pl-PL" dirty="0" err="1" smtClean="0"/>
              <a:t>naltrekson</a:t>
            </a:r>
            <a:r>
              <a:rPr lang="pl-PL" dirty="0" smtClean="0"/>
              <a:t> (antagoniści receptorów opioidowych) mają słabo udokumentowaną skuteczność w zapobieganiu i zmniejszaniu objawów toksyczności szałwii – nie są zalecane w leczeniu ostrego zatrucia</a:t>
            </a:r>
          </a:p>
        </p:txBody>
      </p:sp>
    </p:spTree>
    <p:extLst>
      <p:ext uri="{BB962C8B-B14F-4D97-AF65-F5344CB8AC3E}">
        <p14:creationId xmlns:p14="http://schemas.microsoft.com/office/powerpoint/2010/main" val="2168692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488" y="510746"/>
            <a:ext cx="4749714" cy="2323069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4499" y="1894702"/>
            <a:ext cx="4484458" cy="2608307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4709" y="4206446"/>
            <a:ext cx="4410848" cy="247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81336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Kratom – badania na zwierzętach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Podniesienie ciśnienia </a:t>
            </a:r>
            <a:r>
              <a:rPr lang="pl-PL" dirty="0"/>
              <a:t>krwi i </a:t>
            </a:r>
            <a:r>
              <a:rPr lang="pl-PL" dirty="0" smtClean="0"/>
              <a:t>enzymów wątrobowych </a:t>
            </a:r>
            <a:r>
              <a:rPr lang="pl-PL" dirty="0"/>
              <a:t>po </a:t>
            </a:r>
            <a:r>
              <a:rPr lang="pl-PL" dirty="0" smtClean="0"/>
              <a:t>pojedynczej dawce</a:t>
            </a:r>
          </a:p>
          <a:p>
            <a:r>
              <a:rPr lang="pl-PL" dirty="0" smtClean="0"/>
              <a:t>Zaburzenie funkcji poznawczej przy długotrwałym użytkowaniu</a:t>
            </a:r>
          </a:p>
          <a:p>
            <a:r>
              <a:rPr lang="pl-PL" dirty="0" err="1" smtClean="0"/>
              <a:t>Hepatotoksyczność</a:t>
            </a:r>
            <a:r>
              <a:rPr lang="pl-PL" dirty="0" smtClean="0"/>
              <a:t> (śmiertelna) i </a:t>
            </a:r>
            <a:r>
              <a:rPr lang="pl-PL" dirty="0" err="1" smtClean="0"/>
              <a:t>nefrotoksyczność</a:t>
            </a:r>
            <a:r>
              <a:rPr lang="pl-PL" dirty="0" smtClean="0"/>
              <a:t> (umiarkowana) przy podaniu wysokich dawek</a:t>
            </a:r>
          </a:p>
          <a:p>
            <a:r>
              <a:rPr lang="pl-PL" dirty="0" smtClean="0"/>
              <a:t>Ekstrakt wypływa wykazuje działanie cytotoksyczne na linie komórkowe nowotworów SH-SY5Y</a:t>
            </a:r>
          </a:p>
          <a:p>
            <a:r>
              <a:rPr lang="pl-PL" dirty="0"/>
              <a:t>Pomimo </a:t>
            </a:r>
            <a:r>
              <a:rPr lang="pl-PL" dirty="0" smtClean="0"/>
              <a:t>wzrastającego użycia </a:t>
            </a:r>
            <a:r>
              <a:rPr lang="pl-PL" dirty="0"/>
              <a:t>kratom, doniesienia o poważnej toksyczności </a:t>
            </a:r>
            <a:r>
              <a:rPr lang="pl-PL" dirty="0" smtClean="0"/>
              <a:t>w literaturze są rzadkie, a </a:t>
            </a:r>
            <a:r>
              <a:rPr lang="pl-PL" dirty="0"/>
              <a:t>niekorzystne skutki </a:t>
            </a:r>
            <a:r>
              <a:rPr lang="pl-PL" dirty="0" smtClean="0"/>
              <a:t>są niezbyt </a:t>
            </a:r>
            <a:r>
              <a:rPr lang="pl-PL" dirty="0"/>
              <a:t>dobrze </a:t>
            </a:r>
            <a:r>
              <a:rPr lang="pl-PL" dirty="0" smtClean="0"/>
              <a:t>poznane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8729431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i="1" dirty="0" err="1" smtClean="0"/>
              <a:t>Amanita</a:t>
            </a:r>
            <a:r>
              <a:rPr lang="pl-PL" i="1" dirty="0" smtClean="0"/>
              <a:t> </a:t>
            </a:r>
            <a:r>
              <a:rPr lang="pl-PL" i="1" dirty="0" err="1" smtClean="0"/>
              <a:t>muscaria</a:t>
            </a:r>
            <a:r>
              <a:rPr lang="pl-PL" i="1" dirty="0" smtClean="0"/>
              <a:t/>
            </a:r>
            <a:br>
              <a:rPr lang="pl-PL" i="1" dirty="0" smtClean="0"/>
            </a:br>
            <a:r>
              <a:rPr lang="pl-PL" dirty="0" smtClean="0"/>
              <a:t>Muchomor czerwony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2800" dirty="0"/>
              <a:t>Jesienią 2015 roku hospitalizowaliśmy dziewiętnastoletniego mężczyznę, który został przywieziony do Szpitalnego Oddziału Ratunkowego (SOR) z powodu zaburzeń świadomości i zachowania. </a:t>
            </a:r>
          </a:p>
        </p:txBody>
      </p:sp>
    </p:spTree>
    <p:extLst>
      <p:ext uri="{BB962C8B-B14F-4D97-AF65-F5344CB8AC3E}">
        <p14:creationId xmlns:p14="http://schemas.microsoft.com/office/powerpoint/2010/main" val="317369414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i="1" dirty="0" smtClean="0"/>
              <a:t>A. </a:t>
            </a:r>
            <a:r>
              <a:rPr lang="pl-PL" i="1" dirty="0" err="1" smtClean="0"/>
              <a:t>mucaria</a:t>
            </a:r>
            <a:endParaRPr lang="pl-PL" i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2800" dirty="0"/>
              <a:t>Początkowo był pobudzony, nie nawiązywał kontaktu słownego, występowały mimowolne ruchy kończyn. Testy przesiewowe nie wykazały obecności w moczu najczęściej używanych narkotyków (amfetamina, </a:t>
            </a:r>
            <a:r>
              <a:rPr lang="pl-PL" sz="2800" dirty="0" err="1"/>
              <a:t>ecstasy</a:t>
            </a:r>
            <a:r>
              <a:rPr lang="pl-PL" sz="2800" dirty="0"/>
              <a:t>, kokaina, marihuana, </a:t>
            </a:r>
            <a:r>
              <a:rPr lang="pl-PL" sz="2800" dirty="0" err="1"/>
              <a:t>opioidy</a:t>
            </a:r>
            <a:r>
              <a:rPr lang="pl-PL" sz="2800" dirty="0"/>
              <a:t>).  Tomografia komputerowa nie ujawniła zmian w obrębie mózgowia. Stan chorego dość szybko poprawiał się. </a:t>
            </a:r>
          </a:p>
        </p:txBody>
      </p:sp>
    </p:spTree>
    <p:extLst>
      <p:ext uri="{BB962C8B-B14F-4D97-AF65-F5344CB8AC3E}">
        <p14:creationId xmlns:p14="http://schemas.microsoft.com/office/powerpoint/2010/main" val="224475318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i="1" dirty="0" smtClean="0"/>
              <a:t>A. </a:t>
            </a:r>
            <a:r>
              <a:rPr lang="pl-PL" i="1" dirty="0" err="1" smtClean="0"/>
              <a:t>muscaria</a:t>
            </a:r>
            <a:endParaRPr lang="pl-PL" i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2400" dirty="0"/>
              <a:t>Ustalono, że w kilka godzin przed przyjęciem do szpitala mężczyzna zjadł w lesie na surowo dwa kapelusze muchomora czerwonego średniej wielkości i wypił piwo. Dwa tygodnie wcześniej w podobny sposób spożył cztery kapelusze małych muchomorów, ale nie łączył ich z alkoholem. Był przekonany, że można bezpiecznie jednorazowo spożyć do 10 muchomorów. </a:t>
            </a:r>
          </a:p>
        </p:txBody>
      </p:sp>
    </p:spTree>
    <p:extLst>
      <p:ext uri="{BB962C8B-B14F-4D97-AF65-F5344CB8AC3E}">
        <p14:creationId xmlns:p14="http://schemas.microsoft.com/office/powerpoint/2010/main" val="175687798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i="1" dirty="0" smtClean="0"/>
              <a:t>A. </a:t>
            </a:r>
            <a:r>
              <a:rPr lang="pl-PL" i="1" dirty="0" err="1" smtClean="0"/>
              <a:t>muscaria</a:t>
            </a:r>
            <a:endParaRPr lang="pl-PL" i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pl-PL" sz="2800" dirty="0"/>
              <a:t>Od 16. roku życia miał kontakty ze środkami psychoaktywnymi, głównie amfetaminą i tzw. beta-ketonami, LSD, a ostatnio grzybami, wiedzę o nich czerpał z Internetu (przede wszystkim z portalu </a:t>
            </a:r>
            <a:r>
              <a:rPr lang="pl-PL" sz="2800" dirty="0" err="1"/>
              <a:t>hyperreal</a:t>
            </a:r>
            <a:r>
              <a:rPr lang="pl-PL" sz="2800" dirty="0"/>
              <a:t>). Doznania po spożyciu grzybów relacjonował jako przyjemne halucynacje wzrokowe, zaburzenia percepcji czasu i przestrzeni, ale, jak mówił, obawiał się paranoi. </a:t>
            </a:r>
          </a:p>
        </p:txBody>
      </p:sp>
    </p:spTree>
    <p:extLst>
      <p:ext uri="{BB962C8B-B14F-4D97-AF65-F5344CB8AC3E}">
        <p14:creationId xmlns:p14="http://schemas.microsoft.com/office/powerpoint/2010/main" val="74779417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i="1" dirty="0" smtClean="0"/>
              <a:t>A. </a:t>
            </a:r>
            <a:r>
              <a:rPr lang="pl-PL" i="1" dirty="0" err="1" smtClean="0"/>
              <a:t>muscaria</a:t>
            </a:r>
            <a:endParaRPr lang="pl-PL" i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pl-PL" sz="2800" dirty="0"/>
              <a:t>W szpitalu mężczyzna pozostawał niespełna dwie doby. Podstawowe parametry życiowe i wyniki badań biochemicznych mieściły się w granicach normy. Niewielkie pobudzenie psychoruchowe i zaburzenia pamięci szybko ustąpiły. </a:t>
            </a:r>
          </a:p>
        </p:txBody>
      </p:sp>
    </p:spTree>
    <p:extLst>
      <p:ext uri="{BB962C8B-B14F-4D97-AF65-F5344CB8AC3E}">
        <p14:creationId xmlns:p14="http://schemas.microsoft.com/office/powerpoint/2010/main" val="86236904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i="1" dirty="0" smtClean="0"/>
              <a:t>A. </a:t>
            </a:r>
            <a:r>
              <a:rPr lang="pl-PL" i="1" dirty="0" err="1" smtClean="0"/>
              <a:t>muscaria</a:t>
            </a:r>
            <a:endParaRPr lang="pl-PL" i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2800" dirty="0" smtClean="0"/>
              <a:t>W </a:t>
            </a:r>
            <a:r>
              <a:rPr lang="pl-PL" sz="2800" dirty="0"/>
              <a:t>trakcie pobytu w oddziale chory chętnie wypowiadał się na temat intoksykacji, wypełnił ankiety oceniające nasilenie zaburzeń lękowych i depresyjnych, deklarował dalszą współpracę po opuszczeniu szpitala. Jednak na umówioną wizytę poszpitalną nie zgłosił się i nie odpowiadał na kolejne próby kontaktu telefonicznego.</a:t>
            </a:r>
          </a:p>
        </p:txBody>
      </p:sp>
    </p:spTree>
    <p:extLst>
      <p:ext uri="{BB962C8B-B14F-4D97-AF65-F5344CB8AC3E}">
        <p14:creationId xmlns:p14="http://schemas.microsoft.com/office/powerpoint/2010/main" val="332001232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Wnioski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NPS </a:t>
            </a:r>
            <a:r>
              <a:rPr lang="pl-PL" dirty="0"/>
              <a:t>oferuje wiele </a:t>
            </a:r>
            <a:r>
              <a:rPr lang="pl-PL" dirty="0" smtClean="0"/>
              <a:t>wyzwań: analizy chemiczne, oceny ich </a:t>
            </a:r>
            <a:r>
              <a:rPr lang="pl-PL" dirty="0"/>
              <a:t>farmakologii i toksykologii</a:t>
            </a:r>
            <a:r>
              <a:rPr lang="pl-PL" dirty="0" smtClean="0"/>
              <a:t>.</a:t>
            </a:r>
          </a:p>
          <a:p>
            <a:r>
              <a:rPr lang="pl-PL" dirty="0"/>
              <a:t>Po pierwsze w pozyskiwaniu surowej rośliny lub materiału grzybowego,</a:t>
            </a:r>
            <a:br>
              <a:rPr lang="pl-PL" dirty="0"/>
            </a:br>
            <a:r>
              <a:rPr lang="pl-PL" dirty="0"/>
              <a:t>użytkownik ma małe pojęcie o prawdziwym botanicznym lub</a:t>
            </a:r>
            <a:br>
              <a:rPr lang="pl-PL" dirty="0"/>
            </a:br>
            <a:r>
              <a:rPr lang="pl-PL" dirty="0" smtClean="0"/>
              <a:t>mikologicznym składzie materiału</a:t>
            </a:r>
            <a:endParaRPr lang="pl-PL" dirty="0"/>
          </a:p>
          <a:p>
            <a:r>
              <a:rPr lang="pl-PL" dirty="0" smtClean="0"/>
              <a:t>NSP mogą posiadać syntetyczne dodatki o właściwościach psychoaktywnych (różne)</a:t>
            </a:r>
          </a:p>
          <a:p>
            <a:endParaRPr lang="pl-PL" dirty="0" smtClean="0"/>
          </a:p>
          <a:p>
            <a:r>
              <a:rPr lang="pl-PL" dirty="0" smtClean="0"/>
              <a:t>Zawartość substancji aktywnych w NPS są zmienne, zależne od</a:t>
            </a: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>takich czynników  jak pogoda (czynniki stresowe roślin i grzybów – przymrozek, wysoka temperatura), </a:t>
            </a:r>
            <a:r>
              <a:rPr lang="pl-PL" dirty="0"/>
              <a:t>gleba, położenie geograficzne</a:t>
            </a:r>
          </a:p>
        </p:txBody>
      </p:sp>
    </p:spTree>
    <p:extLst>
      <p:ext uri="{BB962C8B-B14F-4D97-AF65-F5344CB8AC3E}">
        <p14:creationId xmlns:p14="http://schemas.microsoft.com/office/powerpoint/2010/main" val="26061966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Europejskie Centrum Monitorowania Narkotyków i Narkomanii EMCDDA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sz="3600" dirty="0" smtClean="0"/>
              <a:t>Nowe narkotyki – substancje psychoaktywne nie objęte regulacjami prawnymi, których przeznaczeniem jest naśladowanie działania narkotyków objętych kontrolą</a:t>
            </a:r>
            <a:endParaRPr lang="pl-PL" sz="3600" dirty="0"/>
          </a:p>
        </p:txBody>
      </p:sp>
    </p:spTree>
    <p:extLst>
      <p:ext uri="{BB962C8B-B14F-4D97-AF65-F5344CB8AC3E}">
        <p14:creationId xmlns:p14="http://schemas.microsoft.com/office/powerpoint/2010/main" val="1506214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Wnioski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Efekty powodowane przez drobnoustroje wpływające </a:t>
            </a:r>
            <a:r>
              <a:rPr lang="pl-PL" dirty="0"/>
              <a:t>na koncentrację</a:t>
            </a:r>
            <a:br>
              <a:rPr lang="pl-PL" dirty="0"/>
            </a:br>
            <a:r>
              <a:rPr lang="pl-PL" dirty="0"/>
              <a:t>produktów naturalnych w próbce </a:t>
            </a:r>
            <a:r>
              <a:rPr lang="pl-PL" dirty="0" smtClean="0"/>
              <a:t>potrafią drastycznie zmienić </a:t>
            </a:r>
            <a:r>
              <a:rPr lang="pl-PL" dirty="0"/>
              <a:t>właściwości biologiczne tego materiału</a:t>
            </a:r>
            <a:r>
              <a:rPr lang="pl-PL" dirty="0" smtClean="0"/>
              <a:t>.</a:t>
            </a:r>
          </a:p>
          <a:p>
            <a:r>
              <a:rPr lang="pl-PL" dirty="0" smtClean="0"/>
              <a:t>Na skład chemiczny ma wpływ również konkurencja pomiędzy roślinami i grzybami tego samego gatunku, jak również konkurencja z innymi gatunkami</a:t>
            </a:r>
          </a:p>
          <a:p>
            <a:r>
              <a:rPr lang="pl-PL" dirty="0" smtClean="0"/>
              <a:t>Niektóre NPS są sprzedawane jako ekstrakty</a:t>
            </a:r>
          </a:p>
          <a:p>
            <a:r>
              <a:rPr lang="pl-PL" dirty="0" smtClean="0"/>
              <a:t>Metody (różne) ekstrakcji </a:t>
            </a:r>
            <a:r>
              <a:rPr lang="pl-PL" dirty="0"/>
              <a:t>drastycznie wpłynie </a:t>
            </a:r>
            <a:r>
              <a:rPr lang="pl-PL" dirty="0" smtClean="0"/>
              <a:t>na jakość </a:t>
            </a:r>
            <a:r>
              <a:rPr lang="pl-PL" dirty="0"/>
              <a:t>produktu końcowego, a jeśli </a:t>
            </a:r>
            <a:r>
              <a:rPr lang="pl-PL" dirty="0" smtClean="0"/>
              <a:t>producenci nie </a:t>
            </a:r>
            <a:r>
              <a:rPr lang="pl-PL" dirty="0"/>
              <a:t>mają pojęcia </a:t>
            </a:r>
            <a:r>
              <a:rPr lang="pl-PL" dirty="0" smtClean="0"/>
              <a:t>o procesie ekstrakcji, prawdopodobnie </a:t>
            </a:r>
            <a:r>
              <a:rPr lang="pl-PL" dirty="0"/>
              <a:t>wytwarzają ekstrakty o </a:t>
            </a:r>
            <a:r>
              <a:rPr lang="pl-PL" dirty="0" smtClean="0"/>
              <a:t>wysokiej zmienność (brak powtarzalności).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3810049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Wnioski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2000" dirty="0"/>
              <a:t>Niektóre ekstrakty są sprzedawane jako × 5, × </a:t>
            </a:r>
            <a:r>
              <a:rPr lang="pl-PL" sz="2000" dirty="0" smtClean="0"/>
              <a:t>10 lub </a:t>
            </a:r>
            <a:r>
              <a:rPr lang="pl-PL" sz="2000" dirty="0"/>
              <a:t>× 15, ale jest </a:t>
            </a:r>
            <a:r>
              <a:rPr lang="pl-PL" sz="2000" dirty="0" smtClean="0"/>
              <a:t>to często fikcja ponieważ </a:t>
            </a:r>
            <a:r>
              <a:rPr lang="pl-PL" sz="2000" dirty="0"/>
              <a:t>nie bierze się pod uwagę </a:t>
            </a:r>
            <a:r>
              <a:rPr lang="pl-PL" sz="2000" dirty="0" smtClean="0"/>
              <a:t>standaryzacji ekstraktu pod względem składnika psychoaktywnego</a:t>
            </a:r>
          </a:p>
          <a:p>
            <a:r>
              <a:rPr lang="pl-PL" sz="2000" dirty="0"/>
              <a:t>Istnieje również pokusa, że dostawcy </a:t>
            </a:r>
            <a:r>
              <a:rPr lang="pl-PL" sz="2000" dirty="0" smtClean="0"/>
              <a:t>NPS mogą zafałszować </a:t>
            </a:r>
            <a:r>
              <a:rPr lang="pl-PL" sz="2000" dirty="0"/>
              <a:t>ekstrakt </a:t>
            </a:r>
            <a:r>
              <a:rPr lang="pl-PL" sz="2000" dirty="0" smtClean="0"/>
              <a:t>podczas produkcji</a:t>
            </a:r>
            <a:r>
              <a:rPr lang="pl-PL" sz="2000" dirty="0"/>
              <a:t>, </a:t>
            </a:r>
            <a:r>
              <a:rPr lang="pl-PL" sz="2000" dirty="0" smtClean="0"/>
              <a:t>czy dodać kolejny składnik.</a:t>
            </a:r>
          </a:p>
          <a:p>
            <a:r>
              <a:rPr lang="pl-PL" sz="2000" dirty="0"/>
              <a:t>Naturalne produkty NPS są </a:t>
            </a:r>
            <a:r>
              <a:rPr lang="pl-PL" sz="2000" dirty="0" smtClean="0"/>
              <a:t>wyjątkowo złożone </a:t>
            </a:r>
            <a:r>
              <a:rPr lang="pl-PL" sz="2000" dirty="0"/>
              <a:t>pod względem chemicznym</a:t>
            </a:r>
            <a:r>
              <a:rPr lang="pl-PL" sz="2000" dirty="0" smtClean="0"/>
              <a:t>.</a:t>
            </a:r>
          </a:p>
          <a:p>
            <a:r>
              <a:rPr lang="pl-PL" sz="2000" dirty="0" smtClean="0"/>
              <a:t>Niewiele wiemy o ich faktycznej toksyczności, interakcji z lekami czy innymi używkami typu kokaina czy środki pobudzające</a:t>
            </a: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283357969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Wnioski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sz="2800" dirty="0" smtClean="0"/>
              <a:t>Poziom ich złożoności</a:t>
            </a:r>
            <a:r>
              <a:rPr lang="pl-PL" sz="2800" dirty="0"/>
              <a:t>, zmienności, nieznanego </a:t>
            </a:r>
            <a:r>
              <a:rPr lang="pl-PL" sz="2800" dirty="0" smtClean="0"/>
              <a:t>charakteru działania poszczególnych próbek (porcji) powiązanych dodatkowo z ryzykiem stosowania próbek o działaniu psychotycznym, halucynogennym (próbki </a:t>
            </a:r>
            <a:r>
              <a:rPr lang="pl-PL" sz="2800" dirty="0"/>
              <a:t>zawierające </a:t>
            </a:r>
            <a:r>
              <a:rPr lang="pl-PL" sz="2800" dirty="0" smtClean="0"/>
              <a:t>tryptaminę), może również indukować </a:t>
            </a:r>
            <a:r>
              <a:rPr lang="pl-PL" sz="2800" dirty="0"/>
              <a:t>ryzyko </a:t>
            </a:r>
            <a:r>
              <a:rPr lang="pl-PL" sz="2800" dirty="0" smtClean="0"/>
              <a:t>związane z nieszczęśliwym wypadkiem.</a:t>
            </a: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97694259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Wnioski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sz="8000" dirty="0" smtClean="0"/>
              <a:t>   3 – 5 - 7 - 9 - 11</a:t>
            </a:r>
            <a:endParaRPr lang="pl-PL" sz="8000" dirty="0"/>
          </a:p>
        </p:txBody>
      </p:sp>
    </p:spTree>
    <p:extLst>
      <p:ext uri="{BB962C8B-B14F-4D97-AF65-F5344CB8AC3E}">
        <p14:creationId xmlns:p14="http://schemas.microsoft.com/office/powerpoint/2010/main" val="213577380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3200" dirty="0" smtClean="0"/>
              <a:t>Nie daj na sobie eksperymentować</a:t>
            </a:r>
          </a:p>
          <a:p>
            <a:endParaRPr lang="pl-PL" sz="3200" dirty="0" smtClean="0"/>
          </a:p>
          <a:p>
            <a:r>
              <a:rPr lang="pl-PL" sz="3200" dirty="0" smtClean="0"/>
              <a:t>Nie jesteś królikiem doświadczalnym</a:t>
            </a:r>
            <a:endParaRPr lang="pl-PL" sz="3200" dirty="0"/>
          </a:p>
        </p:txBody>
      </p:sp>
    </p:spTree>
    <p:extLst>
      <p:ext uri="{BB962C8B-B14F-4D97-AF65-F5344CB8AC3E}">
        <p14:creationId xmlns:p14="http://schemas.microsoft.com/office/powerpoint/2010/main" val="153301322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808" y="0"/>
            <a:ext cx="61183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6720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sz="2800" dirty="0" smtClean="0"/>
              <a:t>Są </a:t>
            </a:r>
            <a:r>
              <a:rPr lang="pl-PL" sz="2800" dirty="0"/>
              <a:t>one </a:t>
            </a:r>
            <a:r>
              <a:rPr lang="pl-PL" sz="2800" dirty="0" smtClean="0"/>
              <a:t>powszechnie dostępne</a:t>
            </a:r>
            <a:r>
              <a:rPr lang="pl-PL" sz="2800" dirty="0"/>
              <a:t>, </a:t>
            </a:r>
            <a:r>
              <a:rPr lang="pl-PL" sz="2800" dirty="0" smtClean="0"/>
              <a:t>oferowane często jako </a:t>
            </a:r>
            <a:r>
              <a:rPr lang="pl-PL" sz="2800" dirty="0"/>
              <a:t>„do </a:t>
            </a:r>
            <a:r>
              <a:rPr lang="pl-PL" sz="2800" dirty="0" smtClean="0"/>
              <a:t>palacze </a:t>
            </a:r>
            <a:r>
              <a:rPr lang="pl-PL" sz="2800" dirty="0"/>
              <a:t>do </a:t>
            </a:r>
            <a:r>
              <a:rPr lang="pl-PL" sz="2800" dirty="0" smtClean="0"/>
              <a:t>alkoholu</a:t>
            </a:r>
            <a:r>
              <a:rPr lang="pl-PL" sz="2800" dirty="0"/>
              <a:t>” na </a:t>
            </a:r>
            <a:r>
              <a:rPr lang="pl-PL" sz="2800" dirty="0" smtClean="0"/>
              <a:t>imprezach towarzyskich oraz </a:t>
            </a:r>
            <a:r>
              <a:rPr lang="pl-PL" sz="2800" dirty="0"/>
              <a:t>w </a:t>
            </a:r>
            <a:r>
              <a:rPr lang="pl-PL" sz="2800" dirty="0" smtClean="0"/>
              <a:t>pubach</a:t>
            </a:r>
            <a:r>
              <a:rPr lang="pl-PL" sz="2800" dirty="0"/>
              <a:t>, </a:t>
            </a:r>
            <a:r>
              <a:rPr lang="pl-PL" sz="2800" dirty="0" smtClean="0"/>
              <a:t>dyskotekach </a:t>
            </a:r>
            <a:r>
              <a:rPr lang="pl-PL" sz="2800" dirty="0"/>
              <a:t>i </a:t>
            </a:r>
            <a:r>
              <a:rPr lang="pl-PL" sz="2800" dirty="0" smtClean="0"/>
              <a:t>klubach</a:t>
            </a:r>
            <a:r>
              <a:rPr lang="pl-PL" sz="2800" dirty="0"/>
              <a:t>. </a:t>
            </a:r>
            <a:r>
              <a:rPr lang="pl-PL" sz="2800" dirty="0" smtClean="0"/>
              <a:t>Aktualnie modne jest tworzenie własnych</a:t>
            </a:r>
            <a:r>
              <a:rPr lang="pl-PL" sz="2800" dirty="0"/>
              <a:t>, „</a:t>
            </a:r>
            <a:r>
              <a:rPr lang="pl-PL" sz="2800" dirty="0" smtClean="0"/>
              <a:t>autorskich</a:t>
            </a:r>
            <a:r>
              <a:rPr lang="pl-PL" sz="2800" dirty="0"/>
              <a:t>” </a:t>
            </a:r>
            <a:r>
              <a:rPr lang="pl-PL" sz="2800" dirty="0" smtClean="0"/>
              <a:t>mieszanek </a:t>
            </a:r>
            <a:r>
              <a:rPr lang="pl-PL" sz="2800" dirty="0"/>
              <a:t>i </a:t>
            </a:r>
            <a:r>
              <a:rPr lang="pl-PL" sz="2800" dirty="0" smtClean="0"/>
              <a:t>koktajli z różnych </a:t>
            </a:r>
            <a:r>
              <a:rPr lang="pl-PL" sz="2800" dirty="0"/>
              <a:t>„</a:t>
            </a:r>
            <a:r>
              <a:rPr lang="pl-PL" sz="2800" dirty="0" smtClean="0"/>
              <a:t>substancji rozrywkowych</a:t>
            </a:r>
            <a:r>
              <a:rPr lang="pl-PL" sz="28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79874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muga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952</TotalTime>
  <Words>3454</Words>
  <Application>Microsoft Office PowerPoint</Application>
  <PresentationFormat>Panoramiczny</PresentationFormat>
  <Paragraphs>315</Paragraphs>
  <Slides>85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85</vt:i4>
      </vt:variant>
    </vt:vector>
  </HeadingPairs>
  <TitlesOfParts>
    <vt:vector size="92" baseType="lpstr">
      <vt:lpstr>Arial</vt:lpstr>
      <vt:lpstr>Calibri</vt:lpstr>
      <vt:lpstr>Century Gothic</vt:lpstr>
      <vt:lpstr>Comic Sans MS</vt:lpstr>
      <vt:lpstr>Times New Roman</vt:lpstr>
      <vt:lpstr>Wingdings 3</vt:lpstr>
      <vt:lpstr>Smuga</vt:lpstr>
      <vt:lpstr>Nowe Substancje Psychoaktywne - co należy wiedzieć? </vt:lpstr>
      <vt:lpstr>Dopalacze – bezpieczna promocja</vt:lpstr>
      <vt:lpstr>Obiegowa opinia</vt:lpstr>
      <vt:lpstr>Dopalacze- promocja</vt:lpstr>
      <vt:lpstr>Dopalacze - działanie</vt:lpstr>
      <vt:lpstr>Dopalacze – droga narażenia</vt:lpstr>
      <vt:lpstr>Dopalacze</vt:lpstr>
      <vt:lpstr>Europejskie Centrum Monitorowania Narkotyków i Narkomanii EMCDDA</vt:lpstr>
      <vt:lpstr>Prezentacja programu PowerPoint</vt:lpstr>
      <vt:lpstr>Novel Psychoactive Substances (NPS) (‘legal highs’)</vt:lpstr>
      <vt:lpstr>Dopalacze</vt:lpstr>
      <vt:lpstr>Novel Psychoactive Substances (NPS) (‘legal highs’)</vt:lpstr>
      <vt:lpstr>Po czym poznać?</vt:lpstr>
      <vt:lpstr>Pięć najważniejszych produktów pochodzenia naturalnego</vt:lpstr>
      <vt:lpstr>Salvia divinorum – ‚Psychedelic Sage’</vt:lpstr>
      <vt:lpstr>Szałwia wieszcza ! (salvia divinorum)</vt:lpstr>
      <vt:lpstr>Psychedelic Sage objawy po spożyciu</vt:lpstr>
      <vt:lpstr>Psechedelic Sage</vt:lpstr>
      <vt:lpstr>Salwinoryny</vt:lpstr>
      <vt:lpstr>Salwinoryny – objawy zatrucia</vt:lpstr>
      <vt:lpstr>Salwinoryny – objawy zatrucia</vt:lpstr>
      <vt:lpstr>Kratom Mitragyna speciosa Korth.</vt:lpstr>
      <vt:lpstr>Kratom !  (mitragyna speciosa)</vt:lpstr>
      <vt:lpstr>Kratom</vt:lpstr>
      <vt:lpstr>Kratom </vt:lpstr>
      <vt:lpstr>Kratom </vt:lpstr>
      <vt:lpstr>Kratom </vt:lpstr>
      <vt:lpstr>Argyreia nervosa  powój hawajski </vt:lpstr>
      <vt:lpstr>Powój hawajski ! (argyreia nervosa)</vt:lpstr>
      <vt:lpstr>Argyreia nervosa </vt:lpstr>
      <vt:lpstr>Argyreia nervosa </vt:lpstr>
      <vt:lpstr>Argyreia nervosa </vt:lpstr>
      <vt:lpstr>Argyreia nervosa </vt:lpstr>
      <vt:lpstr>Prezentacja programu PowerPoint</vt:lpstr>
      <vt:lpstr>Chemik i farmakolog Alexander Shulgin (1925-2014), </vt:lpstr>
      <vt:lpstr>Różny skład , różny efekt</vt:lpstr>
      <vt:lpstr>cd</vt:lpstr>
      <vt:lpstr>Produkcja NPS</vt:lpstr>
      <vt:lpstr>NPS – różna działanie </vt:lpstr>
      <vt:lpstr>synergizm</vt:lpstr>
      <vt:lpstr>antagonizm</vt:lpstr>
      <vt:lpstr>idiosynkrazja</vt:lpstr>
      <vt:lpstr>„Franciszkanin z Elbląga”, ojciec Czesław Klimuszko OFMConv. (1905-1980)</vt:lpstr>
      <vt:lpstr>Grzyby </vt:lpstr>
      <vt:lpstr>Prezentacja programu PowerPoint</vt:lpstr>
      <vt:lpstr>Prezentacja programu PowerPoint</vt:lpstr>
      <vt:lpstr>Prezentacja programu PowerPoint</vt:lpstr>
      <vt:lpstr>Etnobiologia, Etnomedycyna,  Etnofarmakologia  </vt:lpstr>
      <vt:lpstr>Aptekarska dokładność </vt:lpstr>
      <vt:lpstr>Nowe narkotyki, nowe wyzwania dla lekarza toksykologa</vt:lpstr>
      <vt:lpstr>Prezentacja programu PowerPoint</vt:lpstr>
      <vt:lpstr>Prezentacja programu PowerPoint</vt:lpstr>
      <vt:lpstr>Prezentacja programu PowerPoint</vt:lpstr>
      <vt:lpstr>Micromedex</vt:lpstr>
      <vt:lpstr>Case Study</vt:lpstr>
      <vt:lpstr>Stare vs Nowe </vt:lpstr>
      <vt:lpstr>Maciów-Głąb et al., 2017</vt:lpstr>
      <vt:lpstr>Prezentacja programu PowerPoint</vt:lpstr>
      <vt:lpstr>23-26 Październik 2002 Moskwa</vt:lpstr>
      <vt:lpstr>Fentanyl</vt:lpstr>
      <vt:lpstr>Prezentacja programu PowerPoint</vt:lpstr>
      <vt:lpstr>Ośrodek Informacji Toksykologicznej - nieoceniony pomocnik</vt:lpstr>
      <vt:lpstr>Wnioski – Alkoholizm &amp; Narkomania</vt:lpstr>
      <vt:lpstr>NPS</vt:lpstr>
      <vt:lpstr>Laboratorium </vt:lpstr>
      <vt:lpstr>Prezentacja programu PowerPoint</vt:lpstr>
      <vt:lpstr>Salwinoryny</vt:lpstr>
      <vt:lpstr>Salwinoryny – właściwości toksykokinetyczne</vt:lpstr>
      <vt:lpstr>Salwinoryny – toksyczność i mechanizm działania</vt:lpstr>
      <vt:lpstr>Salwinoryny – leczenie zatrucia</vt:lpstr>
      <vt:lpstr>Prezentacja programu PowerPoint</vt:lpstr>
      <vt:lpstr>Kratom – badania na zwierzętach</vt:lpstr>
      <vt:lpstr>Amanita muscaria Muchomor czerwony </vt:lpstr>
      <vt:lpstr>A. mucaria</vt:lpstr>
      <vt:lpstr>A. muscaria</vt:lpstr>
      <vt:lpstr>A. muscaria</vt:lpstr>
      <vt:lpstr>A. muscaria</vt:lpstr>
      <vt:lpstr>A. muscaria</vt:lpstr>
      <vt:lpstr>Wnioski </vt:lpstr>
      <vt:lpstr>Wnioski</vt:lpstr>
      <vt:lpstr>Wnioski</vt:lpstr>
      <vt:lpstr>Wnioski</vt:lpstr>
      <vt:lpstr>Wnioski 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 warto wiedzieć? </dc:title>
  <dc:creator>leszek satora</dc:creator>
  <cp:lastModifiedBy>leszek satora</cp:lastModifiedBy>
  <cp:revision>70</cp:revision>
  <dcterms:created xsi:type="dcterms:W3CDTF">2018-05-22T13:39:55Z</dcterms:created>
  <dcterms:modified xsi:type="dcterms:W3CDTF">2019-11-26T21:30:12Z</dcterms:modified>
</cp:coreProperties>
</file>