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7" r:id="rId2"/>
    <p:sldId id="487" r:id="rId3"/>
    <p:sldId id="495" r:id="rId4"/>
    <p:sldId id="499" r:id="rId5"/>
    <p:sldId id="490" r:id="rId6"/>
    <p:sldId id="500" r:id="rId7"/>
    <p:sldId id="493" r:id="rId8"/>
    <p:sldId id="478" r:id="rId9"/>
    <p:sldId id="366" r:id="rId10"/>
    <p:sldId id="511" r:id="rId11"/>
    <p:sldId id="503" r:id="rId12"/>
    <p:sldId id="505" r:id="rId13"/>
    <p:sldId id="506" r:id="rId14"/>
    <p:sldId id="507" r:id="rId15"/>
    <p:sldId id="509" r:id="rId16"/>
    <p:sldId id="508" r:id="rId17"/>
    <p:sldId id="298" r:id="rId18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4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12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0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enovo2\uzytkownicy$\j.kosmala\Pulpit\ZATRUCIA\2019%20r\zg&#322;oszenia%20zatru&#263;%20NPS%202019%20r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Arkusz2!$F$75:$F$79</c:f>
              <c:strCache>
                <c:ptCount val="5"/>
                <c:pt idx="0">
                  <c:v>2015 r. </c:v>
                </c:pt>
                <c:pt idx="1">
                  <c:v>2016 r.</c:v>
                </c:pt>
                <c:pt idx="2">
                  <c:v>2017 r.</c:v>
                </c:pt>
                <c:pt idx="3">
                  <c:v>2018 r.</c:v>
                </c:pt>
                <c:pt idx="4">
                  <c:v>2019 r.</c:v>
                </c:pt>
              </c:strCache>
            </c:strRef>
          </c:cat>
          <c:val>
            <c:numRef>
              <c:f>Arkusz2!$G$75:$G$79</c:f>
              <c:numCache>
                <c:formatCode>General</c:formatCode>
                <c:ptCount val="5"/>
                <c:pt idx="0">
                  <c:v>150</c:v>
                </c:pt>
                <c:pt idx="1">
                  <c:v>71</c:v>
                </c:pt>
                <c:pt idx="2">
                  <c:v>267</c:v>
                </c:pt>
                <c:pt idx="3">
                  <c:v>237</c:v>
                </c:pt>
                <c:pt idx="4">
                  <c:v>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6414936"/>
        <c:axId val="446414544"/>
      </c:barChart>
      <c:catAx>
        <c:axId val="446414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6414544"/>
        <c:crosses val="autoZero"/>
        <c:auto val="1"/>
        <c:lblAlgn val="ctr"/>
        <c:lblOffset val="100"/>
        <c:noMultiLvlLbl val="0"/>
      </c:catAx>
      <c:valAx>
        <c:axId val="446414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14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2363386818589E-2"/>
          <c:y val="4.1936184313762998E-3"/>
          <c:w val="0.96574646351238269"/>
          <c:h val="0.58557645370719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Arkusz2!$A$32</c:f>
              <c:strCache>
                <c:ptCount val="1"/>
                <c:pt idx="0">
                  <c:v>Szpital Powiatowy w Chrzanowie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Arkusz2!$B$32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ser>
          <c:idx val="1"/>
          <c:order val="1"/>
          <c:tx>
            <c:strRef>
              <c:f>Arkusz2!$A$33</c:f>
              <c:strCache>
                <c:ptCount val="1"/>
                <c:pt idx="0">
                  <c:v>Szpital Specjalistyczny im. J. Śniadeckiego w Nowym Sączu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Arkusz2!$A$34</c:f>
              <c:strCache>
                <c:ptCount val="1"/>
                <c:pt idx="0">
                  <c:v>Szpital im.L. Rydygiera w Krakowie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3"/>
          <c:order val="3"/>
          <c:tx>
            <c:strRef>
              <c:f>Arkusz2!$A$35</c:f>
              <c:strCache>
                <c:ptCount val="1"/>
                <c:pt idx="0">
                  <c:v>Szpital Powiatowy w Bochni im. Bł. Marty Wieckiej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4"/>
          <c:order val="4"/>
          <c:tx>
            <c:strRef>
              <c:f>Arkusz2!$A$36</c:f>
              <c:strCache>
                <c:ptCount val="1"/>
                <c:pt idx="0">
                  <c:v>Specjalistyczny Szpital im. Edwarda Szczeklika w Tarnowie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Arkusz2!$B$36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5"/>
          <c:order val="5"/>
          <c:tx>
            <c:strRef>
              <c:f>Arkusz2!$A$37</c:f>
              <c:strCache>
                <c:ptCount val="1"/>
                <c:pt idx="0">
                  <c:v>Szpital Wojewódzki im. Ś. Łukasza w Tarnowie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Arkusz2!$B$37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6421208"/>
        <c:axId val="446416896"/>
      </c:barChart>
      <c:catAx>
        <c:axId val="4464212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6416896"/>
        <c:crosses val="autoZero"/>
        <c:auto val="1"/>
        <c:lblAlgn val="ctr"/>
        <c:lblOffset val="100"/>
        <c:noMultiLvlLbl val="0"/>
      </c:catAx>
      <c:valAx>
        <c:axId val="44641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21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Arkusz2!$E$3</c:f>
              <c:strCache>
                <c:ptCount val="1"/>
                <c:pt idx="0">
                  <c:v>AA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63050874524207E-2"/>
                  <c:y val="-6.5510767561472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Arkusz2!$F$3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Arkusz2!$E$4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826150353064631E-2"/>
                  <c:y val="-3.9876119385243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Arkusz2!$F$4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Arkusz2!$E$5</c:f>
              <c:strCache>
                <c:ptCount val="1"/>
                <c:pt idx="0">
                  <c:v>NH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652300706129262E-2"/>
                  <c:y val="-7.6903944528684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Arkusz2!$F$5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</c:ser>
        <c:ser>
          <c:idx val="3"/>
          <c:order val="3"/>
          <c:tx>
            <c:strRef>
              <c:f>Arkusz2!$E$6</c:f>
              <c:strCache>
                <c:ptCount val="1"/>
                <c:pt idx="0">
                  <c:v>SOR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043583921774253E-2"/>
                  <c:y val="-5.9814179077865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Arkusz2!$F$6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4"/>
          <c:order val="4"/>
          <c:tx>
            <c:strRef>
              <c:f>Arkusz2!$E$7</c:f>
              <c:strCache>
                <c:ptCount val="1"/>
                <c:pt idx="0">
                  <c:v>SOR/IP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456659098306701E-2"/>
                  <c:y val="-5.1269296352456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Arkusz2!$F$7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6421992"/>
        <c:axId val="446412192"/>
        <c:axId val="0"/>
      </c:bar3DChart>
      <c:catAx>
        <c:axId val="446421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6412192"/>
        <c:crosses val="autoZero"/>
        <c:auto val="1"/>
        <c:lblAlgn val="ctr"/>
        <c:lblOffset val="100"/>
        <c:noMultiLvlLbl val="0"/>
      </c:catAx>
      <c:valAx>
        <c:axId val="44641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21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532375158039347E-2"/>
          <c:y val="1.3500884061631734E-2"/>
          <c:w val="0.94254647421854465"/>
          <c:h val="0.7866310654356406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Arkusz2!$A$40:$A$50</c:f>
              <c:strCache>
                <c:ptCount val="11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</c:strCache>
            </c:strRef>
          </c:cat>
          <c:val>
            <c:numRef>
              <c:f>Arkusz2!$B$40:$B$50</c:f>
              <c:numCache>
                <c:formatCode>General</c:formatCode>
                <c:ptCount val="11"/>
                <c:pt idx="0">
                  <c:v>12</c:v>
                </c:pt>
                <c:pt idx="1">
                  <c:v>8</c:v>
                </c:pt>
                <c:pt idx="2">
                  <c:v>12</c:v>
                </c:pt>
                <c:pt idx="3">
                  <c:v>19</c:v>
                </c:pt>
                <c:pt idx="4">
                  <c:v>13</c:v>
                </c:pt>
                <c:pt idx="5">
                  <c:v>31</c:v>
                </c:pt>
                <c:pt idx="6">
                  <c:v>18</c:v>
                </c:pt>
                <c:pt idx="7">
                  <c:v>26</c:v>
                </c:pt>
                <c:pt idx="8">
                  <c:v>15</c:v>
                </c:pt>
                <c:pt idx="9">
                  <c:v>12</c:v>
                </c:pt>
                <c:pt idx="1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46422384"/>
        <c:axId val="446410232"/>
        <c:axId val="0"/>
      </c:bar3DChart>
      <c:catAx>
        <c:axId val="44642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6410232"/>
        <c:crosses val="autoZero"/>
        <c:auto val="1"/>
        <c:lblAlgn val="ctr"/>
        <c:lblOffset val="100"/>
        <c:noMultiLvlLbl val="0"/>
      </c:catAx>
      <c:valAx>
        <c:axId val="446410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2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19108537514105"/>
          <c:w val="0.96287923235209083"/>
          <c:h val="0.7107474906286351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247691444314004E-2"/>
                  <c:y val="-0.10112912034254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433460027549615E-2"/>
                  <c:y val="-0.10112912034254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Arkusz2!$I$3:$I$4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Arkusz2!$J$3:$J$4</c:f>
              <c:numCache>
                <c:formatCode>General</c:formatCode>
                <c:ptCount val="2"/>
                <c:pt idx="0">
                  <c:v>27</c:v>
                </c:pt>
                <c:pt idx="1">
                  <c:v>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6411408"/>
        <c:axId val="446411800"/>
        <c:axId val="0"/>
      </c:bar3DChart>
      <c:catAx>
        <c:axId val="44641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6411800"/>
        <c:crosses val="autoZero"/>
        <c:auto val="1"/>
        <c:lblAlgn val="ctr"/>
        <c:lblOffset val="100"/>
        <c:noMultiLvlLbl val="0"/>
      </c:catAx>
      <c:valAx>
        <c:axId val="446411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114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Arkusz2!$G$102</c:f>
              <c:strCache>
                <c:ptCount val="1"/>
                <c:pt idx="0">
                  <c:v>13-15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5.9925085778592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Arkusz2!$G$103</c:f>
              <c:strCache>
                <c:ptCount val="1"/>
                <c:pt idx="0">
                  <c:v>16-18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8737151248164105E-3"/>
                  <c:y val="-5.3266742914304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Arkusz2!$H$103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2"/>
          <c:order val="2"/>
          <c:tx>
            <c:strRef>
              <c:f>Arkusz2!$G$104</c:f>
              <c:strCache>
                <c:ptCount val="1"/>
                <c:pt idx="0">
                  <c:v>19-24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8737151248164461E-3"/>
                  <c:y val="-5.6595914346448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Arkusz2!$H$104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3"/>
          <c:order val="3"/>
          <c:tx>
            <c:strRef>
              <c:f>Arkusz2!$G$105</c:f>
              <c:strCache>
                <c:ptCount val="1"/>
                <c:pt idx="0">
                  <c:v>25-29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747430249632892E-2"/>
                  <c:y val="-4.993757148216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Arkusz2!$H$105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</c:ser>
        <c:ser>
          <c:idx val="4"/>
          <c:order val="4"/>
          <c:tx>
            <c:strRef>
              <c:f>Arkusz2!$G$106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494860499265715E-2"/>
                  <c:y val="-4.993757148216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Arkusz2!$H$106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ser>
          <c:idx val="5"/>
          <c:order val="5"/>
          <c:tx>
            <c:strRef>
              <c:f>Arkusz2!$G$107</c:f>
              <c:strCache>
                <c:ptCount val="1"/>
                <c:pt idx="0">
                  <c:v>powyżej 40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621145374449195E-2"/>
                  <c:y val="-5.9925085778592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Arkusz2!$H$107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6"/>
          <c:order val="6"/>
          <c:tx>
            <c:strRef>
              <c:f>Arkusz2!$G$108</c:f>
              <c:strCache>
                <c:ptCount val="1"/>
                <c:pt idx="0">
                  <c:v>nie ustalono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705335291238374E-2"/>
                  <c:y val="-5.9925085778592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Arkusz2!$H$101</c:f>
              <c:strCache>
                <c:ptCount val="1"/>
                <c:pt idx="0">
                  <c:v>LICZBA</c:v>
                </c:pt>
              </c:strCache>
            </c:strRef>
          </c:cat>
          <c:val>
            <c:numRef>
              <c:f>Arkusz2!$H$108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6423168"/>
        <c:axId val="446425912"/>
        <c:axId val="0"/>
      </c:bar3DChart>
      <c:catAx>
        <c:axId val="44642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6425912"/>
        <c:crosses val="autoZero"/>
        <c:auto val="1"/>
        <c:lblAlgn val="ctr"/>
        <c:lblOffset val="100"/>
        <c:noMultiLvlLbl val="0"/>
      </c:catAx>
      <c:valAx>
        <c:axId val="446425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642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841860626452529E-2"/>
          <c:y val="0.90372376999567205"/>
          <c:w val="0.98418983970616003"/>
          <c:h val="7.6301201411463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DD7026-CC1A-4D8F-8E47-55613BC688A0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A14E60B-C583-4B2F-B50F-65D6A80BF5A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0501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241512-3453-4F3E-A830-9D5A8856770E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 smtClean="0"/>
              <a:t>Kliknij, aby edytować style wzorca tekstu</a:t>
            </a:r>
          </a:p>
          <a:p>
            <a:pPr lvl="1"/>
            <a:r>
              <a:rPr lang="pl-PL" noProof="0" dirty="0" smtClean="0"/>
              <a:t>Drugi poziom</a:t>
            </a:r>
          </a:p>
          <a:p>
            <a:pPr lvl="2"/>
            <a:r>
              <a:rPr lang="pl-PL" noProof="0" dirty="0" smtClean="0"/>
              <a:t>Trzeci poziom</a:t>
            </a:r>
          </a:p>
          <a:p>
            <a:pPr lvl="3"/>
            <a:r>
              <a:rPr lang="pl-PL" noProof="0" dirty="0" smtClean="0"/>
              <a:t>Czwarty poziom</a:t>
            </a:r>
          </a:p>
          <a:p>
            <a:pPr lvl="4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9B35DC9-47BA-4A60-B9B7-EB740E08578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6827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Prostokąt 5"/>
          <p:cNvSpPr/>
          <p:nvPr/>
        </p:nvSpPr>
        <p:spPr bwMode="white">
          <a:xfrm>
            <a:off x="0" y="4724400"/>
            <a:ext cx="1218882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078514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ywna 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2E92D75-0100-435D-9353-9AC3F3C75F1F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6EA6CC-C055-4E95-9E9E-A5BDD2CD77F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5416807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940C3-22A7-448C-9E32-00D91119B6EA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68800-A530-449D-82EE-F5F7A156549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425048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EB085-CF4D-49DA-BBEB-3E31FC83BFDE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EB3F5-125B-4AB7-B128-6CE990B7038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702749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41476-5E9B-4068-B235-F0A4C07F8E82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49978-E77A-4912-91E8-244F5358B0B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269419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E77B-7486-4455-A5AF-3A93E93FB233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2E7C4-D661-4533-B5AA-3C67D718B95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143364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5" name="Prostokąt 4"/>
          <p:cNvSpPr/>
          <p:nvPr/>
        </p:nvSpPr>
        <p:spPr bwMode="white">
          <a:xfrm>
            <a:off x="0" y="4111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9EC7-ABEA-48A7-BE5B-5B880B9C3AB1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C988F-3BCF-4B6E-A829-3354F0A2D5F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3351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ywny nagłówek sekcji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4758B0C-92B7-4A1B-AEBE-862229C63CF7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530D3-7313-4699-AB85-AEE8786A83F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7973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BC978-87D2-4356-A331-4ED34E87C5C5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4D0DB-13F7-41D1-B504-3AF291D86D3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0215392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F9D68-187E-4B8F-95CA-06235480B1E2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6FBEC-5B75-482D-A17F-89D109DF390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520575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9213A-57EE-47CF-956C-0729C4B3FB84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9B8AA-24A7-4405-9790-1129FE4EEE2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917877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775785-3FC3-45E0-A9F3-8E0FF79CFD78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DF5CB4-22A8-42E2-9581-96BC1F2F51A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5907134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C9E1-F4F3-421C-92B8-7E17FED02FFA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4B471-E7B5-4910-ACE1-83E303A9754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0149216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72000">
              <a:srgbClr val="E5E8E8"/>
            </a:gs>
            <a:gs pos="100000">
              <a:srgbClr val="CD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Prostokąt 7"/>
          <p:cNvSpPr/>
          <p:nvPr/>
        </p:nvSpPr>
        <p:spPr bwMode="white">
          <a:xfrm>
            <a:off x="1588" y="65833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3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341438" y="466725"/>
            <a:ext cx="950912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41438" y="1901825"/>
            <a:ext cx="9509125" cy="412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  <a:p>
            <a:pPr lvl="5"/>
            <a:r>
              <a:rPr lang="pl-PL" dirty="0" smtClean="0"/>
              <a:t>Szóste</a:t>
            </a:r>
          </a:p>
          <a:p>
            <a:pPr lvl="6"/>
            <a:r>
              <a:rPr lang="pl-PL" dirty="0" smtClean="0"/>
              <a:t>Siódme</a:t>
            </a:r>
          </a:p>
          <a:p>
            <a:pPr lvl="7"/>
            <a:r>
              <a:rPr lang="pl-PL" dirty="0" smtClean="0"/>
              <a:t>Ósme</a:t>
            </a:r>
          </a:p>
          <a:p>
            <a:pPr lvl="8"/>
            <a:r>
              <a:rPr lang="pl-PL" dirty="0" smtClean="0"/>
              <a:t>Dziewiąte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6A91867C-6BD3-483E-9953-08BE98BACAA4}" type="datetimeFigureOut">
              <a:rPr lang="pl-PL"/>
              <a:pPr>
                <a:defRPr/>
              </a:pPr>
              <a:t>2019-11-27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341438" y="6602413"/>
            <a:ext cx="71596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all" baseline="0" dirty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210800" y="6602413"/>
            <a:ext cx="639763" cy="236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chemeClr val="bg2"/>
                </a:solidFill>
              </a:defRPr>
            </a:lvl1pPr>
          </a:lstStyle>
          <a:p>
            <a:fld id="{C7F02FC8-DC75-46A8-9970-63E6A6FAB7A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8" r:id="rId3"/>
    <p:sldLayoutId id="2147483679" r:id="rId4"/>
    <p:sldLayoutId id="2147483671" r:id="rId5"/>
    <p:sldLayoutId id="2147483672" r:id="rId6"/>
    <p:sldLayoutId id="2147483673" r:id="rId7"/>
    <p:sldLayoutId id="2147483680" r:id="rId8"/>
    <p:sldLayoutId id="2147483674" r:id="rId9"/>
    <p:sldLayoutId id="2147483681" r:id="rId10"/>
    <p:sldLayoutId id="2147483682" r:id="rId11"/>
    <p:sldLayoutId id="2147483675" r:id="rId12"/>
    <p:sldLayoutId id="2147483676" r:id="rId13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 kern="1200">
          <a:solidFill>
            <a:srgbClr val="1D243C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3488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.kosmala@wsse.krakow.p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06638"/>
          </a:xfrm>
          <a:solidFill>
            <a:schemeClr val="tx2">
              <a:lumMod val="75000"/>
            </a:schemeClr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b="1" dirty="0" smtClean="0">
                <a:solidFill>
                  <a:srgbClr val="FF0000"/>
                </a:solidFill>
              </a:rPr>
              <a:t>„Sytuacja epidemiologiczna w </a:t>
            </a:r>
            <a:r>
              <a:rPr lang="pl-PL" sz="4400" b="1" smtClean="0">
                <a:solidFill>
                  <a:srgbClr val="FF0000"/>
                </a:solidFill>
              </a:rPr>
              <a:t>obszarze </a:t>
            </a:r>
            <a:br>
              <a:rPr lang="pl-PL" sz="4400" b="1" smtClean="0">
                <a:solidFill>
                  <a:srgbClr val="FF0000"/>
                </a:solidFill>
              </a:rPr>
            </a:br>
            <a:r>
              <a:rPr lang="pl-PL" sz="4400" b="1" smtClean="0">
                <a:solidFill>
                  <a:srgbClr val="FF0000"/>
                </a:solidFill>
              </a:rPr>
              <a:t>nowych narkotyków”</a:t>
            </a: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4732338"/>
            <a:ext cx="12192000" cy="185896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bg1"/>
                </a:solidFill>
              </a:rPr>
              <a:t>Joanna </a:t>
            </a:r>
            <a:r>
              <a:rPr lang="pl-PL" b="1" dirty="0">
                <a:solidFill>
                  <a:schemeClr val="bg1"/>
                </a:solidFill>
              </a:rPr>
              <a:t>Kosmala </a:t>
            </a:r>
            <a:r>
              <a:rPr lang="pl-PL" dirty="0">
                <a:solidFill>
                  <a:schemeClr val="bg1"/>
                </a:solidFill>
              </a:rPr>
              <a:t>- koordynator ds. nadzoru nad środkami zastępczymi WSSE w Krakowie</a:t>
            </a:r>
          </a:p>
          <a:p>
            <a:pPr fontAlgn="auto"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</a:rPr>
              <a:t>Kraków, 27 listopada 2019 </a:t>
            </a:r>
            <a:r>
              <a:rPr lang="pl-PL" dirty="0">
                <a:solidFill>
                  <a:schemeClr val="bg1"/>
                </a:solidFill>
              </a:rPr>
              <a:t>r.</a:t>
            </a:r>
          </a:p>
          <a:p>
            <a:pPr fontAlgn="auto">
              <a:spcAft>
                <a:spcPts val="0"/>
              </a:spcAft>
              <a:defRPr/>
            </a:pPr>
            <a:endParaRPr lang="pl-PL" sz="5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pl-PL" sz="5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06638"/>
            <a:ext cx="24733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62348"/>
              </p:ext>
            </p:extLst>
          </p:nvPr>
        </p:nvGraphicFramePr>
        <p:xfrm>
          <a:off x="624466" y="1366308"/>
          <a:ext cx="10850138" cy="4634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5912"/>
                <a:gridCol w="3617113"/>
                <a:gridCol w="3617113"/>
              </a:tblGrid>
              <a:tr h="430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OFICJALNE ZASTOSOWANIE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DZIAŁANIE JAKO NARKOTYK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</a:tr>
              <a:tr h="667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Banan </a:t>
                      </a:r>
                      <a:endParaRPr lang="pl-PL" sz="1400" b="0" i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„do zjedzenia”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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halucynogenny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4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Propan-butan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 zapalniczek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odurzający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9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Podtlenek azotu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(bita śmietana w 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sprayu, </a:t>
                      </a:r>
                      <a:b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naboje do syfonów)</a:t>
                      </a:r>
                      <a:endParaRPr lang="pl-PL" sz="14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odatek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 żywności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poprawiający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nastrój, halucynacje, śmieszne wizje ...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4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Mirystycyna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(gałka 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muszkatołowa</a:t>
                      </a:r>
                      <a:r>
                        <a:rPr lang="pl-PL" sz="14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przyprawa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halucynogenny </a:t>
                      </a:r>
                      <a:b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 euforyzujący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4023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GBL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płyn do czyszczenia felg, </a:t>
                      </a:r>
                      <a:b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płyn do czyszczenia monitorów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 halucynogenny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51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Kodeina </a:t>
                      </a:r>
                      <a:b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pl-PL" sz="1400" b="0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Herba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Pini, </a:t>
                      </a:r>
                      <a:r>
                        <a:rPr lang="pl-PL" sz="1400" b="0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Nurofen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Plus, </a:t>
                      </a:r>
                      <a:r>
                        <a:rPr lang="pl-PL" sz="1400" b="0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Thiocodin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pl-PL" sz="14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 o działaniu przeciwkaszlowym,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przeciwbólowym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 wywołujący  euforię bądź  nadmierne uspokojenie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265611" y="165464"/>
            <a:ext cx="9144000" cy="1004412"/>
            <a:chOff x="171330" y="34440"/>
            <a:chExt cx="11559176" cy="1004412"/>
          </a:xfrm>
        </p:grpSpPr>
        <p:sp>
          <p:nvSpPr>
            <p:cNvPr id="6" name="pole tekstowe 6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40"/>
              <a:ext cx="1271104" cy="100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65893" y="655002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Kosmala</a:t>
            </a:r>
          </a:p>
        </p:txBody>
      </p:sp>
    </p:spTree>
    <p:extLst>
      <p:ext uri="{BB962C8B-B14F-4D97-AF65-F5344CB8AC3E}">
        <p14:creationId xmlns:p14="http://schemas.microsoft.com/office/powerpoint/2010/main" val="2441176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801427"/>
              </p:ext>
            </p:extLst>
          </p:nvPr>
        </p:nvGraphicFramePr>
        <p:xfrm>
          <a:off x="594804" y="1190257"/>
          <a:ext cx="10928411" cy="5236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1999"/>
                <a:gridCol w="3643206"/>
                <a:gridCol w="3643206"/>
              </a:tblGrid>
              <a:tr h="442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OFICJALNE ZASTOSOWANIE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DZIAŁANIE JAKO NARKOTYK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</a:tr>
              <a:tr h="568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Dimenhydrinate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(Aviomarin</a:t>
                      </a:r>
                      <a:r>
                        <a:rPr lang="pl-PL" sz="14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owstrzymuje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wymioty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halucynogenny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3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Barbiturany 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(Luminal)</a:t>
                      </a:r>
                      <a:endParaRPr lang="pl-PL" sz="14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leki nasenne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środek wyciszający, relaksacyjny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0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Benzydamina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„</a:t>
                      </a:r>
                      <a:r>
                        <a:rPr lang="pl-PL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cipacz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(Tantum 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Rosa, </a:t>
                      </a:r>
                      <a:r>
                        <a:rPr lang="pl-PL" sz="14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Septolux</a:t>
                      </a:r>
                      <a:r>
                        <a:rPr lang="pl-PL" sz="14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Tantum Verde</a:t>
                      </a:r>
                      <a:r>
                        <a:rPr lang="pl-PL" sz="14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pl-PL" sz="14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płyn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 irygacji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pochwy-</a:t>
                      </a:r>
                      <a:r>
                        <a:rPr lang="pl-PL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przeciwzapalny, przeciwbakteryjny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b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halucynogenny, euforyzujący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8707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Efedryna/Pseudoefedryna</a:t>
                      </a:r>
                      <a:r>
                        <a:rPr lang="pl-PL" sz="14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1200" b="0" i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Sudafed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Gripex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Gripex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Noc,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Tabcin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Trend,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Acatar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Zatoki,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Ibuprom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Zatoki,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Claritine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Active,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Grypolek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Aspirin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1200" b="0" i="1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Complex</a:t>
                      </a:r>
                      <a:r>
                        <a:rPr lang="pl-PL" sz="1200" b="0" i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 in.) </a:t>
                      </a:r>
                      <a:endParaRPr lang="pl-PL" sz="14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l-PL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Zmniejsza</a:t>
                      </a:r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przekrwienie śluzówki nosa i zatok (gł. pseudoefedryna)</a:t>
                      </a:r>
                    </a:p>
                    <a:p>
                      <a:pPr lvl="1" algn="ctr"/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Środki stymulujące i dopingujące (efedryna)</a:t>
                      </a:r>
                    </a:p>
                    <a:p>
                      <a:pPr lvl="1" algn="ctr"/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Substraty do wytwarzania innych </a:t>
                      </a:r>
                      <a:r>
                        <a:rPr lang="pl-PL" sz="11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fenyetyloamin</a:t>
                      </a:r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pl-PL" sz="11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mefedron</a:t>
                      </a:r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wytwarzany z pseudoefedryny poprzez </a:t>
                      </a:r>
                      <a:r>
                        <a:rPr lang="pl-PL" sz="11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utl</a:t>
                      </a:r>
                      <a:r>
                        <a:rPr lang="pl-PL" sz="1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KMnO4)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wywołujący  euforię bądź  nadmierne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uspokojenie, pobudzający pracę mózgu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460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Benzodiazepiny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b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pl-PL" sz="12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pl-PL" sz="1200" b="0" i="1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Relanium, </a:t>
                      </a:r>
                      <a:r>
                        <a:rPr lang="pl-PL" sz="1200" b="0" i="1" kern="1200" dirty="0" err="1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Oxazepam</a:t>
                      </a:r>
                      <a:r>
                        <a:rPr lang="pl-PL" sz="1200" b="0" i="1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kern="1200" dirty="0" err="1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Nitrazepam</a:t>
                      </a:r>
                      <a:r>
                        <a:rPr lang="pl-PL" sz="1200" b="0" i="1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pl-PL" sz="1200" b="0" i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leki nasenne i uspakajające, </a:t>
                      </a:r>
                      <a:r>
                        <a:rPr lang="pl-PL" sz="14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przeciwlękowe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wywołujący  euforię bądź  nadmierne 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uspokojenie, pobudzający pracę mózgu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597" marR="3059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36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Dekstrometorfan</a:t>
                      </a:r>
                      <a:endParaRPr lang="pl-PL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Acodin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Dexatussin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Robitussin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Tussal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Tussidex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TussiDrill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Argotussin</a:t>
                      </a:r>
                      <a:r>
                        <a:rPr lang="pl-PL" sz="1200" b="0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pl-PL" sz="1200" b="0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Actifed</a:t>
                      </a:r>
                      <a:r>
                        <a:rPr lang="pl-PL" sz="1200" b="0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0597" marR="305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przeciwkaszlowy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ś</a:t>
                      </a:r>
                      <a:r>
                        <a:rPr lang="pl-PL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rodek </a:t>
                      </a:r>
                      <a:r>
                        <a:rPr lang="pl-PL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halucynogenny</a:t>
                      </a:r>
                    </a:p>
                  </a:txBody>
                  <a:tcPr marL="30597" marR="30597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upa 5"/>
          <p:cNvGrpSpPr>
            <a:grpSpLocks/>
          </p:cNvGrpSpPr>
          <p:nvPr/>
        </p:nvGrpSpPr>
        <p:grpSpPr bwMode="auto">
          <a:xfrm>
            <a:off x="112451" y="34925"/>
            <a:ext cx="9144000" cy="1004412"/>
            <a:chOff x="171330" y="34440"/>
            <a:chExt cx="11559176" cy="1004412"/>
          </a:xfrm>
        </p:grpSpPr>
        <p:sp>
          <p:nvSpPr>
            <p:cNvPr id="8" name="pole tekstowe 6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40"/>
              <a:ext cx="1271104" cy="100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pole tekstowe 8"/>
          <p:cNvSpPr txBox="1">
            <a:spLocks noChangeArrowheads="1"/>
          </p:cNvSpPr>
          <p:nvPr/>
        </p:nvSpPr>
        <p:spPr bwMode="auto">
          <a:xfrm>
            <a:off x="-1503470" y="6427432"/>
            <a:ext cx="135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Kosmala</a:t>
            </a:r>
          </a:p>
        </p:txBody>
      </p:sp>
    </p:spTree>
    <p:extLst>
      <p:ext uri="{BB962C8B-B14F-4D97-AF65-F5344CB8AC3E}">
        <p14:creationId xmlns:p14="http://schemas.microsoft.com/office/powerpoint/2010/main" val="965160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3135" y="355287"/>
            <a:ext cx="3692433" cy="78507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BENZODIAZEPINY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05587" y="355287"/>
            <a:ext cx="548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Zewnętrzne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oznaki </a:t>
            </a:r>
            <a:r>
              <a:rPr lang="pl-P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używania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zmniejszenie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aktywności 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życiowej,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senność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bełkotliwa 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mowa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05587" y="1999323"/>
            <a:ext cx="5486400" cy="4501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l-PL" b="1" dirty="0" smtClean="0"/>
          </a:p>
          <a:p>
            <a:pPr algn="ctr">
              <a:lnSpc>
                <a:spcPct val="150000"/>
              </a:lnSpc>
            </a:pPr>
            <a:r>
              <a:rPr lang="pl-P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zagrożenia i </a:t>
            </a:r>
            <a:r>
              <a:rPr lang="pl-P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niebezpieczeństwa</a:t>
            </a:r>
            <a:endParaRPr lang="pl-PL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śmierć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powodu przypadkowego przedawkowania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benzodiazepin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należy do rzadkości (do zatrzymania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oddechu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akcji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serca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może dojść po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szybkim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przyjęciu środka – na przykład drogą dożylnej iniekcji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ryzyko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przedawkowania zwiększa się, jeżeli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beznodiazepiny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przyjmowane są z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innymi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depresantami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(np.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alkohol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sp>
        <p:nvSpPr>
          <p:cNvPr id="7" name="Prostokąt 6"/>
          <p:cNvSpPr/>
          <p:nvPr/>
        </p:nvSpPr>
        <p:spPr>
          <a:xfrm>
            <a:off x="7864490" y="1695041"/>
            <a:ext cx="3657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pl-PL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dorota</a:t>
            </a:r>
            <a: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dorotka</a:t>
            </a:r>
            <a: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efka</a:t>
            </a:r>
            <a: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erka, pestki</a:t>
            </a:r>
            <a: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piguły, </a:t>
            </a:r>
            <a:r>
              <a:rPr lang="pl-PL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rolki, ziomki”</a:t>
            </a:r>
            <a: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29" y="3490891"/>
            <a:ext cx="4397006" cy="2022142"/>
          </a:xfrm>
          <a:prstGeom prst="rect">
            <a:avLst/>
          </a:prstGeom>
        </p:spPr>
      </p:pic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-1423572" y="6438411"/>
            <a:ext cx="135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bg1"/>
                </a:solidFill>
              </a:rPr>
              <a:t>Joanna Kosmala</a:t>
            </a:r>
          </a:p>
        </p:txBody>
      </p:sp>
    </p:spTree>
    <p:extLst>
      <p:ext uri="{BB962C8B-B14F-4D97-AF65-F5344CB8AC3E}">
        <p14:creationId xmlns:p14="http://schemas.microsoft.com/office/powerpoint/2010/main" val="2292720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0" y="677512"/>
            <a:ext cx="6858000" cy="1695994"/>
          </a:xfrm>
        </p:spPr>
        <p:txBody>
          <a:bodyPr>
            <a:normAutofit fontScale="90000"/>
          </a:bodyPr>
          <a:lstStyle/>
          <a:p>
            <a:r>
              <a:rPr lang="pl-PL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Dextrometorfan</a:t>
            </a: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b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pl-PL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kaszlak</a:t>
            </a: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DXM, </a:t>
            </a:r>
            <a:r>
              <a:rPr lang="pl-PL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aco</a:t>
            </a: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dextro</a:t>
            </a: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deks</a:t>
            </a:r>
            <a: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br>
              <a:rPr lang="pl-PL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body" idx="1"/>
          </p:nvPr>
        </p:nvSpPr>
        <p:spPr>
          <a:xfrm>
            <a:off x="3457302" y="1824446"/>
            <a:ext cx="7210698" cy="1143000"/>
          </a:xfrm>
        </p:spPr>
        <p:txBody>
          <a:bodyPr>
            <a:normAutofit fontScale="25000" lnSpcReduction="20000"/>
          </a:bodyPr>
          <a:lstStyle/>
          <a:p>
            <a:pPr algn="r">
              <a:lnSpc>
                <a:spcPct val="100000"/>
              </a:lnSpc>
            </a:pPr>
            <a:endParaRPr lang="pl-P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endParaRPr lang="pl-P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endParaRPr lang="pl-P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endParaRPr lang="pl-PL" sz="1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pl-PL" sz="1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endParaRPr lang="pl-PL" sz="1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00000"/>
              </a:lnSpc>
            </a:pPr>
            <a:endParaRPr lang="pl-PL" sz="1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1600" indent="-1371600">
              <a:lnSpc>
                <a:spcPct val="100000"/>
              </a:lnSpc>
              <a:buAutoNum type="arabicPeriod"/>
            </a:pP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1                 1. </a:t>
            </a:r>
            <a:r>
              <a:rPr lang="pl-PL" sz="8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Kinderćpuni</a:t>
            </a: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12 – 17 lat</a:t>
            </a:r>
          </a:p>
          <a:p>
            <a:pPr>
              <a:lnSpc>
                <a:spcPct val="100000"/>
              </a:lnSpc>
            </a:pP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l-PL" sz="8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                     2. Imprezowicze – powyżej 20 lat</a:t>
            </a:r>
          </a:p>
          <a:p>
            <a:pPr>
              <a:lnSpc>
                <a:spcPct val="100000"/>
              </a:lnSpc>
            </a:pP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pl-PL" sz="8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</a:t>
            </a: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</a:t>
            </a:r>
            <a:r>
              <a:rPr lang="pl-PL" sz="8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Poszukiwacze mistycznych </a:t>
            </a:r>
            <a:br>
              <a:rPr lang="pl-PL" sz="8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8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doznań</a:t>
            </a:r>
            <a: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8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59" y="2783689"/>
            <a:ext cx="4754241" cy="389055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24000" y="20116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Użytkownicy to tzw. „</a:t>
            </a:r>
            <a:r>
              <a:rPr lang="pl-PL" sz="3200" dirty="0" err="1"/>
              <a:t>Aco</a:t>
            </a:r>
            <a:r>
              <a:rPr lang="pl-PL" sz="3200" dirty="0"/>
              <a:t>-lotnicy”</a:t>
            </a:r>
          </a:p>
        </p:txBody>
      </p:sp>
      <p:grpSp>
        <p:nvGrpSpPr>
          <p:cNvPr id="8" name="Grupa 5"/>
          <p:cNvGrpSpPr>
            <a:grpSpLocks/>
          </p:cNvGrpSpPr>
          <p:nvPr/>
        </p:nvGrpSpPr>
        <p:grpSpPr bwMode="auto">
          <a:xfrm>
            <a:off x="174594" y="152950"/>
            <a:ext cx="9144000" cy="1004412"/>
            <a:chOff x="171330" y="34440"/>
            <a:chExt cx="11559176" cy="1004412"/>
          </a:xfrm>
        </p:grpSpPr>
        <p:sp>
          <p:nvSpPr>
            <p:cNvPr id="9" name="pole tekstowe 6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40"/>
              <a:ext cx="1271104" cy="100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pole tekstowe 8"/>
          <p:cNvSpPr txBox="1">
            <a:spLocks noChangeArrowheads="1"/>
          </p:cNvSpPr>
          <p:nvPr/>
        </p:nvSpPr>
        <p:spPr bwMode="auto">
          <a:xfrm>
            <a:off x="-2705692" y="6366268"/>
            <a:ext cx="135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Kosmala</a:t>
            </a:r>
          </a:p>
        </p:txBody>
      </p:sp>
    </p:spTree>
    <p:extLst>
      <p:ext uri="{BB962C8B-B14F-4D97-AF65-F5344CB8AC3E}">
        <p14:creationId xmlns:p14="http://schemas.microsoft.com/office/powerpoint/2010/main" val="1575429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0" y="594361"/>
            <a:ext cx="9022080" cy="938349"/>
          </a:xfrm>
        </p:spPr>
        <p:txBody>
          <a:bodyPr>
            <a:noAutofit/>
          </a:bodyPr>
          <a:lstStyle/>
          <a:p>
            <a:r>
              <a:rPr lang="pl-PL" altLang="pl-PL" sz="3200" b="1" dirty="0">
                <a:solidFill>
                  <a:srgbClr val="FF0000"/>
                </a:solidFill>
                <a:cs typeface="Arial" pitchFamily="34" charset="0"/>
              </a:rPr>
              <a:t>ALTERNATYWNE SPOSOBY WPROWADZANIA NA RYNEK NOWYCH NARKOTYKÓW !!!</a:t>
            </a:r>
            <a:endParaRPr lang="pl-PL" sz="3200" dirty="0"/>
          </a:p>
        </p:txBody>
      </p:sp>
      <p:sp>
        <p:nvSpPr>
          <p:cNvPr id="4" name="Symbol zastępczy zawartości 1"/>
          <p:cNvSpPr>
            <a:spLocks noGrp="1"/>
          </p:cNvSpPr>
          <p:nvPr>
            <p:ph type="body" idx="1"/>
          </p:nvPr>
        </p:nvSpPr>
        <p:spPr bwMode="auto">
          <a:xfrm>
            <a:off x="2588623" y="1606732"/>
            <a:ext cx="6858000" cy="1143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13"/>
              </a:spcBef>
            </a:pPr>
            <a:r>
              <a:rPr lang="pl-PL" altLang="pl-PL" sz="2000" dirty="0">
                <a:solidFill>
                  <a:schemeClr val="tx1"/>
                </a:solidFill>
              </a:rPr>
              <a:t>Fluidy – </a:t>
            </a:r>
            <a:r>
              <a:rPr lang="pl-PL" altLang="pl-PL" sz="2000" dirty="0" err="1">
                <a:solidFill>
                  <a:schemeClr val="tx1"/>
                </a:solidFill>
              </a:rPr>
              <a:t>czyściki</a:t>
            </a:r>
            <a:r>
              <a:rPr lang="pl-PL" altLang="pl-PL" sz="2000" dirty="0">
                <a:solidFill>
                  <a:schemeClr val="tx1"/>
                </a:solidFill>
              </a:rPr>
              <a:t> zapachowe (tryptaminy)</a:t>
            </a:r>
          </a:p>
          <a:p>
            <a:pPr>
              <a:spcBef>
                <a:spcPts val="413"/>
              </a:spcBef>
            </a:pPr>
            <a:r>
              <a:rPr lang="pl-PL" altLang="pl-PL" sz="2000" dirty="0">
                <a:solidFill>
                  <a:schemeClr val="tx1"/>
                </a:solidFill>
              </a:rPr>
              <a:t>Znaczki (</a:t>
            </a:r>
            <a:r>
              <a:rPr lang="pl-PL" altLang="pl-PL" sz="2000" dirty="0" err="1">
                <a:solidFill>
                  <a:schemeClr val="tx1"/>
                </a:solidFill>
              </a:rPr>
              <a:t>fenyloetyloaminy</a:t>
            </a:r>
            <a:r>
              <a:rPr lang="pl-PL" altLang="pl-PL" sz="20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413"/>
              </a:spcBef>
            </a:pPr>
            <a:r>
              <a:rPr lang="pl-PL" altLang="pl-PL" sz="2000" dirty="0">
                <a:solidFill>
                  <a:schemeClr val="tx1"/>
                </a:solidFill>
              </a:rPr>
              <a:t>Słodycze (ekstaza, LSD)</a:t>
            </a:r>
          </a:p>
          <a:p>
            <a:endParaRPr lang="pl-PL" alt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79" y="1945709"/>
            <a:ext cx="2496974" cy="2754938"/>
          </a:xfrm>
          <a:prstGeom prst="rect">
            <a:avLst/>
          </a:prstGeom>
        </p:spPr>
      </p:pic>
      <p:pic>
        <p:nvPicPr>
          <p:cNvPr id="6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10" y="2585926"/>
            <a:ext cx="2902650" cy="17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75" y="2058709"/>
            <a:ext cx="2024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60" y="4548598"/>
            <a:ext cx="3819881" cy="193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624" y="4377722"/>
            <a:ext cx="3152009" cy="210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4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0538" y="484188"/>
            <a:ext cx="12192000" cy="560387"/>
          </a:xfrm>
        </p:spPr>
        <p:txBody>
          <a:bodyPr/>
          <a:lstStyle/>
          <a:p>
            <a:pPr algn="ctr"/>
            <a:r>
              <a:rPr lang="pl-PL" altLang="pl-PL" b="1" dirty="0" smtClean="0">
                <a:solidFill>
                  <a:srgbClr val="FF0000"/>
                </a:solidFill>
              </a:rPr>
              <a:t>Jak wyglądają dopalacze?</a:t>
            </a:r>
          </a:p>
        </p:txBody>
      </p:sp>
      <p:grpSp>
        <p:nvGrpSpPr>
          <p:cNvPr id="82947" name="Grupa 5"/>
          <p:cNvGrpSpPr>
            <a:grpSpLocks/>
          </p:cNvGrpSpPr>
          <p:nvPr/>
        </p:nvGrpSpPr>
        <p:grpSpPr bwMode="auto">
          <a:xfrm>
            <a:off x="171450" y="34925"/>
            <a:ext cx="11558588" cy="1069975"/>
            <a:chOff x="171330" y="34439"/>
            <a:chExt cx="11559176" cy="1069975"/>
          </a:xfrm>
        </p:grpSpPr>
        <p:sp>
          <p:nvSpPr>
            <p:cNvPr id="82955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eaLnBrk="1" hangingPunct="1"/>
              <a:r>
                <a:rPr lang="pl-PL" altLang="pl-PL" sz="1600" i="1"/>
                <a:t>Wojewódzka Stacja Sanitarno-Epidemiologiczna w Krakowie</a:t>
              </a:r>
            </a:p>
          </p:txBody>
        </p:sp>
        <p:pic>
          <p:nvPicPr>
            <p:cNvPr id="8295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48" name="pole tekstowe 6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r" eaLnBrk="1" hangingPunct="1"/>
            <a:r>
              <a:rPr lang="pl-PL" altLang="pl-PL" sz="1400" i="1" dirty="0">
                <a:solidFill>
                  <a:schemeClr val="bg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bg1"/>
                </a:solidFill>
              </a:rPr>
              <a:t>Kosmala</a:t>
            </a:r>
            <a:endParaRPr lang="pl-PL" altLang="pl-PL" sz="1400" i="1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16013"/>
            <a:ext cx="4919663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108075"/>
            <a:ext cx="5014913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/>
          <a:stretch>
            <a:fillRect/>
          </a:stretch>
        </p:blipFill>
        <p:spPr bwMode="auto">
          <a:xfrm>
            <a:off x="7894638" y="965200"/>
            <a:ext cx="4297362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Symbol zastępczy zawartości 1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908425"/>
            <a:ext cx="4846637" cy="27257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4131" r="12428"/>
          <a:stretch>
            <a:fillRect/>
          </a:stretch>
        </p:blipFill>
        <p:spPr bwMode="auto">
          <a:xfrm>
            <a:off x="6770688" y="2258366"/>
            <a:ext cx="5265737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13708" r="5457" b="10799"/>
          <a:stretch>
            <a:fillRect/>
          </a:stretch>
        </p:blipFill>
        <p:spPr bwMode="auto">
          <a:xfrm>
            <a:off x="11113" y="3109913"/>
            <a:ext cx="4549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287" y="2258504"/>
            <a:ext cx="2768138" cy="26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08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0" y="1143000"/>
            <a:ext cx="6858000" cy="537754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GDZIE SZUKAĆ POMOCY ?</a:t>
            </a:r>
            <a:br>
              <a:rPr lang="pl-PL" sz="3600" b="1" dirty="0">
                <a:solidFill>
                  <a:srgbClr val="FF0000"/>
                </a:solidFill>
              </a:rPr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98171" y="1349830"/>
            <a:ext cx="8795658" cy="360317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l-PL" sz="1700" b="1" dirty="0"/>
              <a:t>INFOLINIA DOPALACZOWA - </a:t>
            </a:r>
            <a:r>
              <a:rPr lang="pl-PL" sz="1700" b="1" dirty="0">
                <a:solidFill>
                  <a:srgbClr val="FF0000"/>
                </a:solidFill>
              </a:rPr>
              <a:t>800 060 800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TELEFON ZAUFANIA „NARKOTYKI - NARKOMANIA” </a:t>
            </a:r>
            <a:r>
              <a:rPr lang="pl-PL" sz="1700" b="1" dirty="0">
                <a:solidFill>
                  <a:srgbClr val="FF0000"/>
                </a:solidFill>
              </a:rPr>
              <a:t>- 801 199 990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TELEFON ZAUFANIA DLA DZIECI I MŁODZIEŻY „FUNDACJI DZIECI NICZYJE” - </a:t>
            </a:r>
            <a:r>
              <a:rPr lang="pl-PL" sz="1700" b="1" dirty="0">
                <a:solidFill>
                  <a:srgbClr val="FF0000"/>
                </a:solidFill>
              </a:rPr>
              <a:t>116 111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TELEFONICZNA PIERWSZA POMOC PSYCHOLOGICZNA - </a:t>
            </a:r>
            <a:r>
              <a:rPr lang="pl-PL" sz="1700" b="1" dirty="0">
                <a:solidFill>
                  <a:srgbClr val="FF0000"/>
                </a:solidFill>
              </a:rPr>
              <a:t>22 425 98 48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PUNKT KONSULTACYJNY, MIEJSKIE CENTRUM PROFILAKTYKI UZALEŻNIEŃ - </a:t>
            </a:r>
            <a:r>
              <a:rPr lang="pl-PL" sz="1700" b="1" dirty="0">
                <a:solidFill>
                  <a:srgbClr val="FF0000"/>
                </a:solidFill>
              </a:rPr>
              <a:t>12 411 41 21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STOWRZYSZENIE MONAR, PORADNIA PROFILAKTYKI, LECZENIA I TERAPII - </a:t>
            </a:r>
            <a:r>
              <a:rPr lang="pl-PL" sz="1700" b="1" dirty="0">
                <a:solidFill>
                  <a:srgbClr val="FF0000"/>
                </a:solidFill>
              </a:rPr>
              <a:t>12 430 61 35</a:t>
            </a:r>
            <a:endParaRPr lang="pl-PL" sz="17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pl-PL" sz="1700" b="1" dirty="0"/>
              <a:t>PORADNIA LECZENIA UZALEŻNIEŃ DLA DZIECI I MŁODZIEŻY - </a:t>
            </a:r>
            <a:r>
              <a:rPr lang="pl-PL" sz="1700" b="1" dirty="0">
                <a:solidFill>
                  <a:srgbClr val="FF0000"/>
                </a:solidFill>
              </a:rPr>
              <a:t>12 424 87 43</a:t>
            </a:r>
            <a:endParaRPr lang="pl-PL" sz="1700" dirty="0">
              <a:solidFill>
                <a:srgbClr val="FF0000"/>
              </a:solidFill>
            </a:endParaRPr>
          </a:p>
          <a:p>
            <a:endParaRPr lang="pl-PL" sz="17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5" y="4453631"/>
            <a:ext cx="1716879" cy="19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102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19263"/>
          </a:xfrm>
          <a:solidFill>
            <a:schemeClr val="tx2">
              <a:lumMod val="75000"/>
            </a:schemeClr>
          </a:solidFill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sz="4800" b="1" dirty="0" smtClean="0">
                <a:solidFill>
                  <a:schemeClr val="bg1"/>
                </a:solidFill>
              </a:rPr>
              <a:t>Dziękuję za uwagę</a:t>
            </a:r>
            <a:endParaRPr lang="pl-PL" sz="4800" dirty="0">
              <a:solidFill>
                <a:schemeClr val="bg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4175125"/>
            <a:ext cx="12192000" cy="241617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sz="2600" b="1" dirty="0">
                <a:solidFill>
                  <a:schemeClr val="bg1"/>
                </a:solidFill>
              </a:rPr>
              <a:t>Joanna Kosmala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600" i="1" dirty="0">
                <a:solidFill>
                  <a:schemeClr val="bg1"/>
                </a:solidFill>
              </a:rPr>
              <a:t>koordynator ds. nadzoru nad środkami zastępczymi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600" dirty="0" smtClean="0">
                <a:solidFill>
                  <a:schemeClr val="bg1"/>
                </a:solidFill>
                <a:hlinkClick r:id="rId2"/>
              </a:rPr>
              <a:t>j.kosmala@wsse.krakow.pl</a:t>
            </a:r>
            <a:endParaRPr lang="pl-PL" sz="5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pl-PL" sz="5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19263"/>
            <a:ext cx="24733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75901"/>
            <a:ext cx="12192000" cy="1966846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Suma zgłoszeń zatruć i podejrzeń zatruć w woj. małopolskim </a:t>
            </a:r>
            <a:br>
              <a:rPr lang="pl-PL" sz="3200" dirty="0" smtClean="0"/>
            </a:br>
            <a:r>
              <a:rPr lang="pl-PL" sz="3200" dirty="0" smtClean="0"/>
              <a:t>w latach 2015 – 2019  </a:t>
            </a:r>
            <a:endParaRPr lang="pl-PL" sz="3200" dirty="0"/>
          </a:p>
        </p:txBody>
      </p:sp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171450" y="34925"/>
            <a:ext cx="11558588" cy="1069975"/>
            <a:chOff x="171330" y="34439"/>
            <a:chExt cx="11559176" cy="1069975"/>
          </a:xfrm>
        </p:grpSpPr>
        <p:sp>
          <p:nvSpPr>
            <p:cNvPr id="6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59764"/>
              </p:ext>
            </p:extLst>
          </p:nvPr>
        </p:nvGraphicFramePr>
        <p:xfrm>
          <a:off x="2230838" y="1984366"/>
          <a:ext cx="7277147" cy="459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pole tekstowe 8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32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8558" y="917746"/>
            <a:ext cx="9144000" cy="721311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orbel (Nagłówki)"/>
              </a:rPr>
              <a:t>J</a:t>
            </a:r>
            <a:r>
              <a:rPr lang="pl-PL" sz="2800" dirty="0" smtClean="0">
                <a:latin typeface="Corbel (Nagłówki)"/>
              </a:rPr>
              <a:t>ednostki zgłaszające zatrucia </a:t>
            </a:r>
            <a:endParaRPr lang="pl-PL" sz="2800" dirty="0">
              <a:latin typeface="Corbel (Nagłówki)"/>
            </a:endParaRPr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206015"/>
              </p:ext>
            </p:extLst>
          </p:nvPr>
        </p:nvGraphicFramePr>
        <p:xfrm>
          <a:off x="1077857" y="1104070"/>
          <a:ext cx="8176334" cy="564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0" y="69474"/>
            <a:ext cx="11558588" cy="1069975"/>
            <a:chOff x="171330" y="34439"/>
            <a:chExt cx="11559176" cy="1069975"/>
          </a:xfrm>
        </p:grpSpPr>
        <p:sp>
          <p:nvSpPr>
            <p:cNvPr id="6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80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5846441" y="1941475"/>
            <a:ext cx="62395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chemeClr val="accent1"/>
                </a:solidFill>
              </a:rPr>
              <a:t>AA</a:t>
            </a:r>
            <a:r>
              <a:rPr lang="pl-PL" dirty="0" smtClean="0"/>
              <a:t> – ambulatoryjne świadczenie zdrowotne</a:t>
            </a:r>
            <a:br>
              <a:rPr lang="pl-PL" dirty="0" smtClean="0"/>
            </a:br>
            <a:r>
              <a:rPr lang="pl-PL" b="1" dirty="0" smtClean="0">
                <a:solidFill>
                  <a:schemeClr val="accent4"/>
                </a:solidFill>
              </a:rPr>
              <a:t>SOR</a:t>
            </a:r>
            <a:r>
              <a:rPr lang="pl-PL" dirty="0" smtClean="0"/>
              <a:t> – obserwacja w szpitalnym oddziale ratunkowym</a:t>
            </a:r>
            <a:br>
              <a:rPr lang="pl-PL" dirty="0" smtClean="0"/>
            </a:br>
            <a:r>
              <a:rPr lang="pl-PL" b="1" dirty="0" smtClean="0">
                <a:solidFill>
                  <a:schemeClr val="accent5"/>
                </a:solidFill>
              </a:rPr>
              <a:t>SOR/IP</a:t>
            </a:r>
            <a:r>
              <a:rPr lang="pl-PL" dirty="0" smtClean="0"/>
              <a:t> – pobyt do 8 godzin </a:t>
            </a:r>
            <a:r>
              <a:rPr lang="pl-PL" dirty="0"/>
              <a:t>w szpitalnym oddziale </a:t>
            </a:r>
            <a:r>
              <a:rPr lang="pl-PL" dirty="0" smtClean="0"/>
              <a:t>ratunkowym </a:t>
            </a:r>
            <a:br>
              <a:rPr lang="pl-PL" dirty="0" smtClean="0"/>
            </a:br>
            <a:r>
              <a:rPr lang="pl-PL" dirty="0" smtClean="0"/>
              <a:t>	lub izbie przyjęć</a:t>
            </a:r>
            <a:br>
              <a:rPr lang="pl-PL" dirty="0" smtClean="0"/>
            </a:br>
            <a:r>
              <a:rPr lang="pl-PL" b="1" dirty="0" smtClean="0">
                <a:solidFill>
                  <a:schemeClr val="accent2"/>
                </a:solidFill>
              </a:rPr>
              <a:t>H</a:t>
            </a:r>
            <a:r>
              <a:rPr lang="pl-PL" dirty="0" smtClean="0"/>
              <a:t> – hospitalizacja powyżej 24 godzin</a:t>
            </a:r>
            <a:br>
              <a:rPr lang="pl-PL" dirty="0" smtClean="0"/>
            </a:br>
            <a:r>
              <a:rPr lang="pl-PL" b="1" dirty="0" smtClean="0">
                <a:solidFill>
                  <a:schemeClr val="accent3"/>
                </a:solidFill>
              </a:rPr>
              <a:t>NH</a:t>
            </a:r>
            <a:r>
              <a:rPr lang="pl-PL" dirty="0" smtClean="0"/>
              <a:t> – niehospitalizowany 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06519" y="997855"/>
            <a:ext cx="7335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accent3"/>
                </a:solidFill>
              </a:rPr>
              <a:t>Rodzaj udzielonego świadczenia zdrowotnego</a:t>
            </a:r>
            <a:endParaRPr lang="pl-PL" sz="2800" b="1" dirty="0">
              <a:solidFill>
                <a:schemeClr val="accent3"/>
              </a:solidFill>
            </a:endParaRPr>
          </a:p>
        </p:txBody>
      </p:sp>
      <p:grpSp>
        <p:nvGrpSpPr>
          <p:cNvPr id="14" name="Grupa 13"/>
          <p:cNvGrpSpPr>
            <a:grpSpLocks/>
          </p:cNvGrpSpPr>
          <p:nvPr/>
        </p:nvGrpSpPr>
        <p:grpSpPr bwMode="auto">
          <a:xfrm>
            <a:off x="106817" y="42468"/>
            <a:ext cx="11614344" cy="1069975"/>
            <a:chOff x="115571" y="34438"/>
            <a:chExt cx="11614935" cy="1069975"/>
          </a:xfrm>
        </p:grpSpPr>
        <p:sp>
          <p:nvSpPr>
            <p:cNvPr id="15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1" y="34438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48968"/>
              </p:ext>
            </p:extLst>
          </p:nvPr>
        </p:nvGraphicFramePr>
        <p:xfrm>
          <a:off x="214543" y="1766656"/>
          <a:ext cx="7038513" cy="4980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171450" y="655002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55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23113"/>
            <a:ext cx="12191999" cy="1170878"/>
          </a:xfrm>
        </p:spPr>
        <p:txBody>
          <a:bodyPr>
            <a:normAutofit/>
          </a:bodyPr>
          <a:lstStyle/>
          <a:p>
            <a:r>
              <a:rPr lang="pl-PL" sz="2800" dirty="0"/>
              <a:t>Liczba wszystkich zgłoszeń zatruć do WSSE w </a:t>
            </a:r>
            <a:r>
              <a:rPr lang="pl-PL" sz="2800" dirty="0" smtClean="0"/>
              <a:t>2019 </a:t>
            </a:r>
            <a:r>
              <a:rPr lang="pl-PL" sz="2800" dirty="0"/>
              <a:t>r. </a:t>
            </a:r>
            <a:r>
              <a:rPr lang="pl-PL" sz="2800" dirty="0" smtClean="0"/>
              <a:t>z </a:t>
            </a:r>
            <a:r>
              <a:rPr lang="pl-PL" sz="2800" dirty="0"/>
              <a:t>podziałem na </a:t>
            </a:r>
            <a:r>
              <a:rPr lang="pl-PL" sz="2800" dirty="0" smtClean="0"/>
              <a:t>miesiące</a:t>
            </a:r>
            <a:endParaRPr lang="pl-PL" sz="4800" dirty="0"/>
          </a:p>
        </p:txBody>
      </p:sp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78058" y="0"/>
            <a:ext cx="11614344" cy="1069975"/>
            <a:chOff x="115571" y="34438"/>
            <a:chExt cx="11614935" cy="1069975"/>
          </a:xfrm>
        </p:grpSpPr>
        <p:sp>
          <p:nvSpPr>
            <p:cNvPr id="6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1" y="34438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074292"/>
              </p:ext>
            </p:extLst>
          </p:nvPr>
        </p:nvGraphicFramePr>
        <p:xfrm>
          <a:off x="1026850" y="1552940"/>
          <a:ext cx="10138298" cy="5305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171450" y="655002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17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437225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Statystyka z podziałem na płeć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087351"/>
              </p:ext>
            </p:extLst>
          </p:nvPr>
        </p:nvGraphicFramePr>
        <p:xfrm>
          <a:off x="2332608" y="1782191"/>
          <a:ext cx="7526784" cy="4520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171450" y="34925"/>
            <a:ext cx="11558588" cy="1069975"/>
            <a:chOff x="171330" y="34439"/>
            <a:chExt cx="11559176" cy="1069975"/>
          </a:xfrm>
        </p:grpSpPr>
        <p:sp>
          <p:nvSpPr>
            <p:cNvPr id="6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2460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25552"/>
            <a:ext cx="12191999" cy="1486160"/>
          </a:xfrm>
        </p:spPr>
        <p:txBody>
          <a:bodyPr>
            <a:normAutofit fontScale="90000"/>
          </a:bodyPr>
          <a:lstStyle/>
          <a:p>
            <a:r>
              <a:rPr lang="pl-PL" sz="4000" dirty="0"/>
              <a:t>Liczba zgłoszeń zatruć w </a:t>
            </a:r>
            <a:r>
              <a:rPr lang="pl-PL" sz="4000" dirty="0" smtClean="0"/>
              <a:t>2019 </a:t>
            </a:r>
            <a:r>
              <a:rPr lang="pl-PL" sz="4000" dirty="0"/>
              <a:t>r. z podziałem </a:t>
            </a:r>
            <a:r>
              <a:rPr lang="pl-PL" sz="4000" dirty="0" smtClean="0"/>
              <a:t>na </a:t>
            </a:r>
            <a:r>
              <a:rPr lang="pl-PL" sz="4000" dirty="0"/>
              <a:t>grupy wiekowe </a:t>
            </a:r>
            <a:r>
              <a:rPr lang="en-US" sz="5400" dirty="0"/>
              <a:t/>
            </a:r>
            <a:br>
              <a:rPr lang="en-US" sz="5400" dirty="0"/>
            </a:br>
            <a:endParaRPr lang="pl-PL" dirty="0"/>
          </a:p>
        </p:txBody>
      </p:sp>
      <p:grpSp>
        <p:nvGrpSpPr>
          <p:cNvPr id="5" name="Grupa 5"/>
          <p:cNvGrpSpPr>
            <a:grpSpLocks/>
          </p:cNvGrpSpPr>
          <p:nvPr/>
        </p:nvGrpSpPr>
        <p:grpSpPr bwMode="auto">
          <a:xfrm>
            <a:off x="115694" y="34924"/>
            <a:ext cx="11614344" cy="1069975"/>
            <a:chOff x="115571" y="34438"/>
            <a:chExt cx="11614935" cy="1069975"/>
          </a:xfrm>
        </p:grpSpPr>
        <p:sp>
          <p:nvSpPr>
            <p:cNvPr id="6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 dirty="0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1" y="34438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360203"/>
              </p:ext>
            </p:extLst>
          </p:nvPr>
        </p:nvGraphicFramePr>
        <p:xfrm>
          <a:off x="1609863" y="2001012"/>
          <a:ext cx="8324250" cy="454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8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77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318813" y="569705"/>
            <a:ext cx="12192000" cy="603250"/>
          </a:xfrm>
        </p:spPr>
        <p:txBody>
          <a:bodyPr/>
          <a:lstStyle/>
          <a:p>
            <a:pPr algn="ctr"/>
            <a:r>
              <a:rPr lang="pl-PL" altLang="pl-PL" sz="2800" b="1" dirty="0" smtClean="0">
                <a:solidFill>
                  <a:srgbClr val="FF0000"/>
                </a:solidFill>
              </a:rPr>
              <a:t>Zatrucia w 2016 r., 2017 r. i 2018 r. i 2019 r.- podział wg grup wiekowych </a:t>
            </a:r>
            <a:endParaRPr lang="pl-PL" altLang="pl-PL" sz="2800" dirty="0" smtClean="0">
              <a:solidFill>
                <a:srgbClr val="FF0000"/>
              </a:solidFill>
            </a:endParaRPr>
          </a:p>
        </p:txBody>
      </p:sp>
      <p:grpSp>
        <p:nvGrpSpPr>
          <p:cNvPr id="34819" name="Grupa 5"/>
          <p:cNvGrpSpPr>
            <a:grpSpLocks/>
          </p:cNvGrpSpPr>
          <p:nvPr/>
        </p:nvGrpSpPr>
        <p:grpSpPr bwMode="auto">
          <a:xfrm>
            <a:off x="0" y="32016"/>
            <a:ext cx="11558588" cy="1069975"/>
            <a:chOff x="171330" y="34439"/>
            <a:chExt cx="11559176" cy="1069975"/>
          </a:xfrm>
        </p:grpSpPr>
        <p:sp>
          <p:nvSpPr>
            <p:cNvPr id="34908" name="pole tekstowe 3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3490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0" name="pole tekstowe 6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bg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bg1"/>
                </a:solidFill>
              </a:rPr>
              <a:t>Kosmala</a:t>
            </a:r>
            <a:endParaRPr lang="pl-PL" altLang="pl-PL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30141"/>
              </p:ext>
            </p:extLst>
          </p:nvPr>
        </p:nvGraphicFramePr>
        <p:xfrm>
          <a:off x="1351283" y="1253485"/>
          <a:ext cx="9541617" cy="5182825"/>
        </p:xfrm>
        <a:graphic>
          <a:graphicData uri="http://schemas.openxmlformats.org/drawingml/2006/table">
            <a:tbl>
              <a:tblPr/>
              <a:tblGrid>
                <a:gridCol w="1667125"/>
                <a:gridCol w="1864310"/>
                <a:gridCol w="1979721"/>
                <a:gridCol w="1065320"/>
                <a:gridCol w="1003177"/>
                <a:gridCol w="1065320"/>
                <a:gridCol w="896644"/>
              </a:tblGrid>
              <a:tr h="411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WIEK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GRUPA WIEKOWA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PRZEDZIAŁ WIEKOWY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ZGŁOSZEŃ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98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85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18 r.ż.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0 - 12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538DD5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8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13 - 15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l-PL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l-PL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4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16 - 18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44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powyżej 18 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r.ż.</a:t>
                      </a:r>
                    </a:p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l-PL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19 - 24 lata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pl-PL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pl-PL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pl-PL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8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25 - 29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855">
                <a:tc vMerge="1"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30 - 39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pl-PL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9711">
                <a:tc vMerge="1"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powyżej 40 lat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9711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nieznany wiek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3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833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a 5"/>
          <p:cNvGrpSpPr>
            <a:grpSpLocks/>
          </p:cNvGrpSpPr>
          <p:nvPr/>
        </p:nvGrpSpPr>
        <p:grpSpPr bwMode="auto">
          <a:xfrm>
            <a:off x="171450" y="34925"/>
            <a:ext cx="11558588" cy="1069975"/>
            <a:chOff x="171330" y="34439"/>
            <a:chExt cx="11559176" cy="1069975"/>
          </a:xfrm>
        </p:grpSpPr>
        <p:sp>
          <p:nvSpPr>
            <p:cNvPr id="35847" name="pole tekstowe 6"/>
            <p:cNvSpPr txBox="1">
              <a:spLocks noChangeArrowheads="1"/>
            </p:cNvSpPr>
            <p:nvPr/>
          </p:nvSpPr>
          <p:spPr bwMode="auto">
            <a:xfrm>
              <a:off x="1442433" y="230872"/>
              <a:ext cx="10288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Corbel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>
                  <a:solidFill>
                    <a:schemeClr val="tx2"/>
                  </a:solidFill>
                  <a:latin typeface="Corbel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chemeClr val="tx2"/>
                  </a:solidFill>
                  <a:latin typeface="Corbel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1400">
                  <a:solidFill>
                    <a:schemeClr val="tx2"/>
                  </a:solidFill>
                  <a:latin typeface="Corbe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600" i="1">
                  <a:solidFill>
                    <a:schemeClr val="tx1"/>
                  </a:solidFill>
                </a:rPr>
                <a:t>Wojewódzka Stacja Sanitarno-Epidemiologiczna w Krakowie</a:t>
              </a:r>
            </a:p>
          </p:txBody>
        </p:sp>
        <p:pic>
          <p:nvPicPr>
            <p:cNvPr id="3584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30" y="34439"/>
              <a:ext cx="1077912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pole tekstowe 8"/>
          <p:cNvSpPr txBox="1">
            <a:spLocks noChangeArrowheads="1"/>
          </p:cNvSpPr>
          <p:nvPr/>
        </p:nvSpPr>
        <p:spPr bwMode="auto">
          <a:xfrm>
            <a:off x="171450" y="6556375"/>
            <a:ext cx="1202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2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 i="1" dirty="0">
                <a:solidFill>
                  <a:schemeClr val="tx1"/>
                </a:solidFill>
              </a:rPr>
              <a:t>Joanna </a:t>
            </a:r>
            <a:r>
              <a:rPr lang="pl-PL" altLang="pl-PL" sz="1400" i="1" dirty="0" smtClean="0">
                <a:solidFill>
                  <a:schemeClr val="tx1"/>
                </a:solidFill>
              </a:rPr>
              <a:t>Kosmala</a:t>
            </a:r>
            <a:endParaRPr lang="pl-PL" altLang="pl-PL" sz="1400" i="1" dirty="0">
              <a:solidFill>
                <a:schemeClr val="tx1"/>
              </a:solidFill>
            </a:endParaRPr>
          </a:p>
        </p:txBody>
      </p:sp>
      <p:sp>
        <p:nvSpPr>
          <p:cNvPr id="35844" name="Tytuł 1"/>
          <p:cNvSpPr>
            <a:spLocks noGrp="1"/>
          </p:cNvSpPr>
          <p:nvPr>
            <p:ph type="title"/>
          </p:nvPr>
        </p:nvSpPr>
        <p:spPr>
          <a:xfrm>
            <a:off x="851347" y="400635"/>
            <a:ext cx="7875588" cy="1802751"/>
          </a:xfrm>
        </p:spPr>
        <p:txBody>
          <a:bodyPr/>
          <a:lstStyle/>
          <a:p>
            <a:r>
              <a:rPr lang="pl-PL" altLang="pl-PL" sz="5400" b="1" dirty="0" smtClean="0">
                <a:solidFill>
                  <a:srgbClr val="FF0000"/>
                </a:solidFill>
              </a:rPr>
              <a:t>Zgony z powodu użycia dopalaczy</a:t>
            </a:r>
            <a:endParaRPr lang="pl-PL" altLang="pl-PL" dirty="0" smtClean="0"/>
          </a:p>
        </p:txBody>
      </p:sp>
      <p:sp>
        <p:nvSpPr>
          <p:cNvPr id="35846" name="Prostokąt 1"/>
          <p:cNvSpPr>
            <a:spLocks noChangeArrowheads="1"/>
          </p:cNvSpPr>
          <p:nvPr/>
        </p:nvSpPr>
        <p:spPr bwMode="auto">
          <a:xfrm>
            <a:off x="586822" y="2697400"/>
            <a:ext cx="7448365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sz="3200" dirty="0" smtClean="0"/>
              <a:t>2017 r. – </a:t>
            </a:r>
            <a:r>
              <a:rPr lang="pl-PL" altLang="pl-PL" sz="3200" b="1" dirty="0" smtClean="0">
                <a:solidFill>
                  <a:srgbClr val="FF0000"/>
                </a:solidFill>
              </a:rPr>
              <a:t>15</a:t>
            </a:r>
            <a:r>
              <a:rPr lang="pl-PL" altLang="pl-PL" sz="3200" dirty="0" smtClean="0"/>
              <a:t> przypadków w Małopolsce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sz="3200" dirty="0" smtClean="0"/>
              <a:t>2018 </a:t>
            </a:r>
            <a:r>
              <a:rPr lang="pl-PL" altLang="pl-PL" sz="3200" dirty="0"/>
              <a:t>r. –</a:t>
            </a:r>
            <a:r>
              <a:rPr lang="pl-PL" altLang="pl-PL" sz="3200" b="1" dirty="0">
                <a:solidFill>
                  <a:srgbClr val="FF0000"/>
                </a:solidFill>
              </a:rPr>
              <a:t> 3</a:t>
            </a:r>
            <a:r>
              <a:rPr lang="pl-PL" altLang="pl-PL" sz="3200" b="1" dirty="0" smtClean="0">
                <a:solidFill>
                  <a:srgbClr val="FF0000"/>
                </a:solidFill>
              </a:rPr>
              <a:t> </a:t>
            </a:r>
            <a:r>
              <a:rPr lang="pl-PL" altLang="pl-PL" sz="3200" dirty="0" smtClean="0"/>
              <a:t>przypadki w Małopolsce</a:t>
            </a:r>
            <a:endParaRPr lang="pl-PL" altLang="pl-PL" sz="3200" dirty="0"/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sz="3200" dirty="0" smtClean="0"/>
              <a:t>2019 r. </a:t>
            </a:r>
            <a:r>
              <a:rPr lang="pl-PL" altLang="pl-PL" sz="4400" dirty="0" smtClean="0"/>
              <a:t>– </a:t>
            </a:r>
            <a:r>
              <a:rPr lang="pl-PL" altLang="pl-PL" sz="3200" dirty="0" smtClean="0">
                <a:solidFill>
                  <a:srgbClr val="FF0000"/>
                </a:solidFill>
              </a:rPr>
              <a:t>1</a:t>
            </a:r>
            <a:r>
              <a:rPr lang="pl-PL" altLang="pl-PL" sz="3200" dirty="0" smtClean="0"/>
              <a:t> przypadek w Małopolsce </a:t>
            </a:r>
            <a:endParaRPr lang="pl-PL" altLang="pl-PL" sz="4400" dirty="0"/>
          </a:p>
        </p:txBody>
      </p:sp>
      <p:pic>
        <p:nvPicPr>
          <p:cNvPr id="9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005" y="1535787"/>
            <a:ext cx="3668033" cy="492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lefon służbowy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yfika środków zastępczych 24.05.pptx" id="{B0C033BF-06FB-449E-8B8E-6A21A2905652}" vid="{084E09F9-FBB5-4C24-8D7C-66B487CC2608}"/>
    </a:ext>
  </a:extLst>
</a:theme>
</file>

<file path=ppt/theme/theme2.xml><?xml version="1.0" encoding="utf-8"?>
<a:theme xmlns:a="http://schemas.openxmlformats.org/drawingml/2006/main" name="Telefon służbowy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lefon służbowy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lefon służbowy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lefon służbowy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4183</TotalTime>
  <Words>651</Words>
  <Application>Microsoft Office PowerPoint</Application>
  <PresentationFormat>Panoramiczny</PresentationFormat>
  <Paragraphs>212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Corbel</vt:lpstr>
      <vt:lpstr>Corbel (Nagłówki)</vt:lpstr>
      <vt:lpstr>Euphemia</vt:lpstr>
      <vt:lpstr>Tahoma</vt:lpstr>
      <vt:lpstr>Wingdings</vt:lpstr>
      <vt:lpstr>Banded Design Blue 16x9</vt:lpstr>
      <vt:lpstr>„Sytuacja epidemiologiczna w obszarze  nowych narkotyków”</vt:lpstr>
      <vt:lpstr>Suma zgłoszeń zatruć i podejrzeń zatruć w woj. małopolskim  w latach 2015 – 2019  </vt:lpstr>
      <vt:lpstr>Jednostki zgłaszające zatrucia </vt:lpstr>
      <vt:lpstr>Prezentacja programu PowerPoint</vt:lpstr>
      <vt:lpstr>Liczba wszystkich zgłoszeń zatruć do WSSE w 2019 r. z podziałem na miesiące</vt:lpstr>
      <vt:lpstr>Statystyka z podziałem na płeć</vt:lpstr>
      <vt:lpstr>Liczba zgłoszeń zatruć w 2019 r. z podziałem na grupy wiekowe  </vt:lpstr>
      <vt:lpstr>Zatrucia w 2016 r., 2017 r. i 2018 r. i 2019 r.- podział wg grup wiekowych </vt:lpstr>
      <vt:lpstr>Zgony z powodu użycia dopalaczy</vt:lpstr>
      <vt:lpstr>Prezentacja programu PowerPoint</vt:lpstr>
      <vt:lpstr>Prezentacja programu PowerPoint</vt:lpstr>
      <vt:lpstr>BENZODIAZEPINY</vt:lpstr>
      <vt:lpstr>Dextrometorfan –  „kaszlak, DXM, aco, dextro, deks” </vt:lpstr>
      <vt:lpstr>ALTERNATYWNE SPOSOBY WPROWADZANIA NA RYNEK NOWYCH NARKOTYKÓW !!!</vt:lpstr>
      <vt:lpstr>Jak wyglądają dopalacze?</vt:lpstr>
      <vt:lpstr>GDZIE SZUKAĆ POMOCY ? 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Specyfika środków zastępczych  i nowych substancji psychoaktywnych  jako nowych narkotyków</dc:title>
  <dc:creator>MK</dc:creator>
  <cp:lastModifiedBy>Joanna Kosmala</cp:lastModifiedBy>
  <cp:revision>286</cp:revision>
  <cp:lastPrinted>2019-11-18T11:31:20Z</cp:lastPrinted>
  <dcterms:created xsi:type="dcterms:W3CDTF">2017-05-22T08:18:29Z</dcterms:created>
  <dcterms:modified xsi:type="dcterms:W3CDTF">2019-11-27T07:56:22Z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