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3" r:id="rId3"/>
    <p:sldId id="300" r:id="rId4"/>
    <p:sldId id="261" r:id="rId5"/>
    <p:sldId id="304" r:id="rId6"/>
    <p:sldId id="305" r:id="rId7"/>
    <p:sldId id="307" r:id="rId8"/>
    <p:sldId id="314" r:id="rId9"/>
    <p:sldId id="306" r:id="rId10"/>
    <p:sldId id="315" r:id="rId11"/>
    <p:sldId id="308" r:id="rId12"/>
    <p:sldId id="309" r:id="rId13"/>
    <p:sldId id="310" r:id="rId14"/>
    <p:sldId id="311" r:id="rId15"/>
    <p:sldId id="263" r:id="rId16"/>
    <p:sldId id="267" r:id="rId17"/>
    <p:sldId id="268" r:id="rId18"/>
    <p:sldId id="269" r:id="rId19"/>
    <p:sldId id="316" r:id="rId20"/>
    <p:sldId id="270" r:id="rId21"/>
    <p:sldId id="282" r:id="rId22"/>
    <p:sldId id="271" r:id="rId23"/>
    <p:sldId id="317" r:id="rId24"/>
    <p:sldId id="272" r:id="rId25"/>
    <p:sldId id="273" r:id="rId26"/>
    <p:sldId id="274" r:id="rId27"/>
    <p:sldId id="312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8670E-4492-4ECC-956B-BA4AAC2BE339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A6D1-603E-4296-BE5D-AC9A7CB34B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846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BC2B-B024-48E4-A7B9-53E30306B871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AD27-0164-4880-953F-F6ADED7E17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26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F4DA-F9B6-4401-99DF-838550815BB6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5AA8-4FEF-47AF-A0D2-6EA17469ED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00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FD18-BF13-42DD-B6B7-290DCED2C322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FFF5-67A9-4BBB-A684-4F3376929A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9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owolny kształt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ostokąt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ostokąt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ostokąt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0B587-E30E-451F-9222-4B6E4DC3631A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2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6B94-7601-4659-80CE-CDA51F4203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668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3C2B2F-0E52-406B-8D01-399ADF8A8260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C9D19-DAF0-48CD-884E-8C17BAFC72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93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ostokąt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DBD7EB-6DA4-44C1-9E9D-8A491B3B127B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1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B945-65CD-465A-9CB9-30AF6B7D6E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955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12FE-FA1D-4AD1-81EC-E948DA0C43BB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C84E6-411D-4A8C-A080-5C55D2118F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982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79157-8CC5-425B-9B5E-149F982CCA06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C1550-DF6F-4EC9-988E-0DCBF5D761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269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B19B-7B79-4DE9-B943-0456A556B0BC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D09E3-D24F-4EC6-800F-785AD34BAE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59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a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Łącznik prosty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Łącznik prosty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Łącznik prosty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D764BF-1ADF-4E86-B765-7A5FA7938F0D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7B137ABA-C4E3-414C-9C58-3EECE2AEEB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46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6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ED3BB4-A441-4B9E-9096-48CE78AE1B8D}" type="datetimeFigureOut">
              <a:rPr lang="pl-PL"/>
              <a:pPr>
                <a:defRPr/>
              </a:pPr>
              <a:t>26.11.2019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32B3D606-EAE8-4B71-93F6-EA3A26A4345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3" r:id="rId3"/>
    <p:sldLayoutId id="2147483714" r:id="rId4"/>
    <p:sldLayoutId id="2147483715" r:id="rId5"/>
    <p:sldLayoutId id="2147483710" r:id="rId6"/>
    <p:sldLayoutId id="2147483716" r:id="rId7"/>
    <p:sldLayoutId id="2147483709" r:id="rId8"/>
    <p:sldLayoutId id="2147483717" r:id="rId9"/>
    <p:sldLayoutId id="2147483708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pn.gov.pl/wydawnictwa_on_line" TargetMode="External"/><Relationship Id="rId2" Type="http://schemas.openxmlformats.org/officeDocument/2006/relationships/hyperlink" Target="http://www.rakowicka10.pl/gr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zpiecznaszkola.men.gov.pl/tematy/przeciwdzialamy-uzaleznieniom/materialy-4/https:/bezpiecznaszkola.men.gov.pl/tematy/przeciwdzialamy-uzaleznieniom/materialy-4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satMod val="200000"/>
                  </a:schemeClr>
                </a:solidFill>
              </a:rPr>
              <a:t>Centrum Profilaktyki i Edukacji Społecznej PARASOL</a:t>
            </a:r>
            <a:endParaRPr lang="pl-PL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914399" y="1412776"/>
            <a:ext cx="7330009" cy="29306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4000" b="1" dirty="0" smtClean="0"/>
              <a:t>Wybór należy do Ciebie – narzędzie edukacyjne w postaci gry planszowej</a:t>
            </a:r>
          </a:p>
          <a:p>
            <a:pPr eaLnBrk="1" hangingPunct="1">
              <a:spcBef>
                <a:spcPct val="0"/>
              </a:spcBef>
            </a:pPr>
            <a:endParaRPr lang="pl-PL" altLang="pl-PL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7358"/>
            <a:ext cx="7772400" cy="3313783"/>
          </a:xfrm>
        </p:spPr>
      </p:pic>
    </p:spTree>
    <p:extLst>
      <p:ext uri="{BB962C8B-B14F-4D97-AF65-F5344CB8AC3E}">
        <p14:creationId xmlns:p14="http://schemas.microsoft.com/office/powerpoint/2010/main" val="288992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5616624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  <a:latin typeface="+mn-lt"/>
              </a:rPr>
              <a:t>Inspiracją do stworzenia postaci i ich ról w naszej interaktywnej grze była teoria ról zespołowych </a:t>
            </a:r>
            <a:r>
              <a:rPr lang="pl-PL" sz="2800" dirty="0" err="1">
                <a:solidFill>
                  <a:schemeClr val="tx1"/>
                </a:solidFill>
                <a:latin typeface="+mn-lt"/>
              </a:rPr>
              <a:t>Meredith</a:t>
            </a:r>
            <a:r>
              <a:rPr lang="pl-PL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+mn-lt"/>
              </a:rPr>
              <a:t>Belbina</a:t>
            </a:r>
            <a:r>
              <a:rPr lang="pl-PL" sz="2800" dirty="0">
                <a:solidFill>
                  <a:schemeClr val="tx1"/>
                </a:solidFill>
                <a:latin typeface="+mn-lt"/>
              </a:rPr>
              <a:t>.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Zakładamy, że aby nastąpiła świadoma zmiana konkretnego zachowania, człowiek musi przejść przez pewne etapy: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Dowiedzieć się, na czym dane zachowanie lub umiejętność polega;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Powinien daną umiejętność/zachowanie zobaczyć (nauka poprzez modelowanie i naśladowanie reakcji i ról) oraz dowiedzieć się dlaczego tak, a nie inaczej, powinien się zachować;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endParaRPr lang="pl-PL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 marL="68263" indent="0">
              <a:buNone/>
            </a:pPr>
            <a:r>
              <a:rPr lang="pl-PL" sz="3200" dirty="0" smtClean="0">
                <a:solidFill>
                  <a:schemeClr val="tx1"/>
                </a:solidFill>
                <a:latin typeface="+mn-lt"/>
              </a:rPr>
              <a:t>Kolejnym etapem jest ćwiczenie konkretnej umiejętności poprzez odgrywanie ról społecznych i życiowych;</a:t>
            </a:r>
          </a:p>
          <a:p>
            <a:pPr marL="68263" indent="0">
              <a:buNone/>
            </a:pPr>
            <a:r>
              <a:rPr lang="pl-PL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chemeClr val="tx1"/>
                </a:solidFill>
                <a:latin typeface="+mn-lt"/>
              </a:rPr>
            </a:br>
            <a:r>
              <a:rPr lang="pl-PL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Ostatni, najtrudniejszy etap to transfer, czyli przeniesienie i zastosowanie </a:t>
            </a:r>
            <a:r>
              <a:rPr lang="pl-PL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zachowań</a:t>
            </a:r>
            <a:r>
              <a:rPr lang="pl-PL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w naturalne środowisko człowieka, jakim jest rodzina, grupa rówieśnicza oraz środowisko lokalne.</a:t>
            </a:r>
            <a:r>
              <a:rPr lang="pl-PL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sz="3200" dirty="0" smtClean="0">
                <a:solidFill>
                  <a:schemeClr val="tx1"/>
                </a:solidFill>
                <a:latin typeface="+mn-lt"/>
              </a:rPr>
            </a:b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914400" y="554182"/>
            <a:ext cx="7772400" cy="5802168"/>
          </a:xfrm>
        </p:spPr>
        <p:txBody>
          <a:bodyPr/>
          <a:lstStyle/>
          <a:p>
            <a:pPr marL="68263" indent="0">
              <a:buNone/>
            </a:pPr>
            <a:r>
              <a:rPr lang="pl-PL" dirty="0"/>
              <a:t>Gra interaktywna "Wybór należy do Ciebie..." oparta jest na Nowoczesnym Modelu Profilaktyki Społecznej, który zakłada czynne uczestnictwo dzieci i młodzieży w działaniach opartych na osobi­stym zaangażowaniu, dialogu i wzmacnianiu takich czynników osobowościowych (struktur poznaw­czych), jak: </a:t>
            </a:r>
            <a:endParaRPr lang="pl-PL" dirty="0" smtClean="0"/>
          </a:p>
          <a:p>
            <a:pPr marL="68263" indent="0">
              <a:buNone/>
            </a:pPr>
            <a:r>
              <a:rPr lang="pl-PL" dirty="0" smtClean="0"/>
              <a:t>motywacja</a:t>
            </a:r>
            <a:r>
              <a:rPr lang="pl-PL" dirty="0"/>
              <a:t>, wyobraźnia, pamięć, myślenie, percepcja.</a:t>
            </a:r>
          </a:p>
          <a:p>
            <a:pPr marL="68263" indent="0">
              <a:buNone/>
            </a:pP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914400" y="476672"/>
            <a:ext cx="7772400" cy="587967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pl-PL" dirty="0" smtClean="0"/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Nowoczesna </a:t>
            </a:r>
            <a:r>
              <a:rPr lang="pl-PL" dirty="0"/>
              <a:t>profilaktyka uzależnień opiera się na podejściu kreatywnym, zakładającym pozytyw­ne sposoby i środki działań, za pomocą których można inicjować, kształtować oraz wzmacniać właściwe postawy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 smtClean="0"/>
              <a:t>Profilaktykę </a:t>
            </a:r>
            <a:r>
              <a:rPr lang="pl-PL" dirty="0"/>
              <a:t>uzależnień - podobnie jak innych </a:t>
            </a:r>
            <a:r>
              <a:rPr lang="pl-PL" dirty="0" err="1"/>
              <a:t>zachowań</a:t>
            </a:r>
            <a:r>
              <a:rPr lang="pl-PL" dirty="0"/>
              <a:t> ryzykow­nych młodzieży - można zdefiniować jako działania zmierzające do minimalizowania czynników ryzyka i wzmacniania czynników chroniących, opartych głównie na potencjałach konkretnej osoby, grupy społecznej i środowiska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914400" y="476672"/>
            <a:ext cx="7772400" cy="5879678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 smtClean="0"/>
              <a:t>Czynniki ryzyka to cechy, sytuacje i warunki sprzyjające powstawaniu </a:t>
            </a:r>
            <a:r>
              <a:rPr lang="pl-PL" dirty="0" err="1" smtClean="0"/>
              <a:t>zachowań</a:t>
            </a:r>
            <a:r>
              <a:rPr lang="pl-PL" dirty="0" smtClean="0"/>
              <a:t> ryzykownych, w tym uzależnień. </a:t>
            </a:r>
          </a:p>
          <a:p>
            <a:pPr marL="68263" indent="0">
              <a:lnSpc>
                <a:spcPct val="150000"/>
              </a:lnSpc>
              <a:buNone/>
            </a:pPr>
            <a:r>
              <a:rPr lang="pl-PL" dirty="0" smtClean="0"/>
              <a:t>Natomiast czynniki chroniące to cechy, sytuacje i warunki, które zwiększają odporność na działanie tych pierwszych.</a:t>
            </a:r>
            <a:endParaRPr lang="pl-PL" altLang="pl-PL" dirty="0" smtClean="0"/>
          </a:p>
          <a:p>
            <a:pPr marL="68263" indent="0">
              <a:buNone/>
            </a:pPr>
            <a:endParaRPr lang="pl-PL" alt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sz="2800" dirty="0"/>
              <a:t>Gra „Wybór należy do Ciebie..." realizuje w praktyce dwie strategie profilaktyczne: edukacyjną i alternatyw. Celem strategii edukacyjnej jest nauka </a:t>
            </a:r>
            <a:r>
              <a:rPr lang="pl-PL" sz="2800" dirty="0" err="1"/>
              <a:t>zachowań</a:t>
            </a:r>
            <a:r>
              <a:rPr lang="pl-PL" sz="2800" dirty="0"/>
              <a:t> nazywanych kompetencjami psychospołecznymi, czyli umiejętności zachowania się w sytuacjach trudnych, stresowych, z dba­łością o swoje zdrowie i życie</a:t>
            </a:r>
            <a:endParaRPr lang="pl-PL" alt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Strategia alternatyw zakłada natomiast, iż w każdej sytuacji człowiek może dokonywać wybo­rów pomiędzy różnymi </a:t>
            </a:r>
            <a:r>
              <a:rPr lang="pl-PL" dirty="0" err="1"/>
              <a:t>zachowaniami</a:t>
            </a:r>
            <a:r>
              <a:rPr lang="pl-PL" dirty="0"/>
              <a:t>, biorąc pod uwagę konsekwencje tych </a:t>
            </a:r>
            <a:r>
              <a:rPr lang="pl-PL" dirty="0" err="1"/>
              <a:t>zachowań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75" y="692150"/>
            <a:ext cx="4507050" cy="5664200"/>
          </a:xfrm>
        </p:spPr>
      </p:pic>
    </p:spTree>
    <p:extLst>
      <p:ext uri="{BB962C8B-B14F-4D97-AF65-F5344CB8AC3E}">
        <p14:creationId xmlns:p14="http://schemas.microsoft.com/office/powerpoint/2010/main" val="324017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33" y="620713"/>
            <a:ext cx="4728534" cy="5735637"/>
          </a:xfrm>
        </p:spPr>
      </p:pic>
    </p:spTree>
    <p:extLst>
      <p:ext uri="{BB962C8B-B14F-4D97-AF65-F5344CB8AC3E}">
        <p14:creationId xmlns:p14="http://schemas.microsoft.com/office/powerpoint/2010/main" val="39359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772400" cy="5760640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Gra przeznaczona jest dla 2-4 graczy (lub 2-4 grup), w wieku 8-11 (wersja dla młodszych) lub 12-16 (wersja dla starszych). Polega na zdobywaniu punktów w trakcie podróży pomiędzy czterema sferami życia: domem, </a:t>
            </a:r>
            <a:r>
              <a:rPr lang="pl-PL" dirty="0" err="1"/>
              <a:t>internetem</a:t>
            </a:r>
            <a:r>
              <a:rPr lang="pl-PL" dirty="0"/>
              <a:t>, szkołą i podwórkiem.</a:t>
            </a:r>
          </a:p>
          <a:p>
            <a:pPr marL="68263" indent="0">
              <a:lnSpc>
                <a:spcPct val="90000"/>
              </a:lnSpc>
              <a:buNone/>
            </a:pPr>
            <a:endParaRPr lang="pl-PL" altLang="pl-PL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899592" y="525165"/>
            <a:ext cx="7772400" cy="5807670"/>
          </a:xfrm>
        </p:spPr>
        <p:txBody>
          <a:bodyPr/>
          <a:lstStyle/>
          <a:p>
            <a:pPr marL="68263" indent="0" eaLnBrk="1" hangingPunct="1">
              <a:buNone/>
            </a:pPr>
            <a:endParaRPr lang="pl-PL" altLang="pl-PL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60851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914400" y="620688"/>
            <a:ext cx="7772400" cy="5735662"/>
          </a:xfrm>
        </p:spPr>
        <p:txBody>
          <a:bodyPr/>
          <a:lstStyle/>
          <a:p>
            <a:pPr marL="68263" indent="0">
              <a:buNone/>
            </a:pPr>
            <a:r>
              <a:rPr lang="pl-PL" altLang="pl-PL" dirty="0" smtClean="0"/>
              <a:t>Gra składa się z planszy</a:t>
            </a:r>
          </a:p>
          <a:p>
            <a:pPr marL="68263" indent="0">
              <a:buNone/>
            </a:pPr>
            <a:r>
              <a:rPr lang="pl-PL" altLang="pl-PL" dirty="0" smtClean="0"/>
              <a:t>Pionków, kostki do gry</a:t>
            </a:r>
          </a:p>
          <a:p>
            <a:pPr marL="68263" indent="0">
              <a:buNone/>
            </a:pPr>
            <a:r>
              <a:rPr lang="pl-PL" altLang="pl-PL" dirty="0" smtClean="0"/>
              <a:t>Kart postaci ( 6 </a:t>
            </a:r>
            <a:r>
              <a:rPr lang="pl-PL" altLang="pl-PL" dirty="0" err="1" smtClean="0"/>
              <a:t>szt</a:t>
            </a:r>
            <a:r>
              <a:rPr lang="pl-PL" altLang="pl-PL" dirty="0" smtClean="0"/>
              <a:t>)</a:t>
            </a:r>
          </a:p>
          <a:p>
            <a:pPr marL="68263" indent="0">
              <a:buNone/>
            </a:pPr>
            <a:r>
              <a:rPr lang="pl-PL" altLang="pl-PL" dirty="0" smtClean="0"/>
              <a:t>Kart zadań i kart szansy</a:t>
            </a:r>
          </a:p>
          <a:p>
            <a:pPr marL="68263" indent="0">
              <a:buNone/>
            </a:pPr>
            <a:r>
              <a:rPr lang="pl-PL" altLang="pl-PL" dirty="0" smtClean="0"/>
              <a:t>Żetonów z punktami</a:t>
            </a:r>
          </a:p>
          <a:p>
            <a:pPr marL="68263" indent="0">
              <a:buNone/>
            </a:pPr>
            <a:r>
              <a:rPr lang="pl-PL" altLang="pl-PL" dirty="0" smtClean="0"/>
              <a:t>Oraz żetonów przysługi</a:t>
            </a:r>
          </a:p>
          <a:p>
            <a:pPr marL="68263" indent="0">
              <a:buNone/>
            </a:pPr>
            <a:endParaRPr lang="pl-PL" altLang="pl-PL" dirty="0"/>
          </a:p>
          <a:p>
            <a:pPr marL="68263" indent="0">
              <a:buNone/>
            </a:pPr>
            <a:r>
              <a:rPr lang="pl-PL" altLang="pl-PL" dirty="0" smtClean="0"/>
              <a:t>Celem gry jest zdobycie jak największej liczby punktów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2" y="692150"/>
            <a:ext cx="3635115" cy="5664200"/>
          </a:xfrm>
        </p:spPr>
      </p:pic>
    </p:spTree>
    <p:extLst>
      <p:ext uri="{BB962C8B-B14F-4D97-AF65-F5344CB8AC3E}">
        <p14:creationId xmlns:p14="http://schemas.microsoft.com/office/powerpoint/2010/main" val="218563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endParaRPr lang="pl-PL" dirty="0" smtClean="0"/>
          </a:p>
          <a:p>
            <a:pPr marL="68263" indent="0">
              <a:lnSpc>
                <a:spcPct val="150000"/>
              </a:lnSpc>
              <a:buNone/>
            </a:pPr>
            <a:r>
              <a:rPr lang="pl-PL" dirty="0" smtClean="0"/>
              <a:t>Gra </a:t>
            </a:r>
            <a:r>
              <a:rPr lang="pl-PL" dirty="0"/>
              <a:t>„Wybór należy do Ciebie" </a:t>
            </a:r>
            <a:r>
              <a:rPr lang="pl-PL" dirty="0" smtClean="0"/>
              <a:t>może stanowić </a:t>
            </a:r>
            <a:r>
              <a:rPr lang="pl-PL" dirty="0"/>
              <a:t>uzupełnienie Państwa codziennej pracy profilaktycznej. Zakładamy, że dostarczy ona zarówno rozrywki, jak i wielu okazji do uczenia się i wzmacniania pozytywnych postaw.</a:t>
            </a:r>
            <a:endParaRPr lang="pl-PL" altLang="pl-PL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914400" y="620688"/>
            <a:ext cx="7772400" cy="5735662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Liczymy także na to, że będzie podstawą do ciekawych i cennych rozmów z dziećmi i młodzieżą na temat dużych i małych wyborów, ich konsekwencji, sposobów radzenia sobie z trudnymi sytuacjami, z którymi spotykamy się każdego dnia. Z doświad­czenia wiemy, iż narzędzie w postaci gry może mieć także duże znaczenie diagnostyczne.</a:t>
            </a:r>
            <a:endParaRPr lang="pl-PL" altLang="pl-P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7772400" cy="5807670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Pragniemy zaznaczyć, że sytuacje przytoczone w grze miały miejsce w życiu dzieci biorących udział w jej tworzeniu. Dokonywane wybory i pomysły graczy mogą bowiem wskazać sche­maty myślenia, jakimi posługują się dzieci i młodzież, a poznanie tego może być doskonałą podsta­wą do dalszej pogłębionej już pracy grupowej czy indywidualnej.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20972"/>
            <a:ext cx="3024336" cy="302433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7" y="3694615"/>
            <a:ext cx="3024336" cy="30243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3104"/>
            <a:ext cx="2974015" cy="29740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84" y="3703565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7772400" cy="5940152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endParaRPr lang="pl-PL" dirty="0" smtClean="0"/>
          </a:p>
          <a:p>
            <a:pPr marL="68263" indent="0">
              <a:lnSpc>
                <a:spcPct val="150000"/>
              </a:lnSpc>
              <a:buNone/>
            </a:pPr>
            <a:r>
              <a:rPr lang="pl-PL" dirty="0" smtClean="0"/>
              <a:t>Celem </a:t>
            </a:r>
            <a:r>
              <a:rPr lang="pl-PL" dirty="0"/>
              <a:t>projektu było stworzenie narzędzia edukacyjnego w postaci gry planszowej, które posłuży do wzmocnienia wśród dzieci i młodzieży postaw sprzyjających ograniczaniu przyjmowania lub nieużywaniu substancji psychoaktywnych, w szczególności narkotyków</a:t>
            </a:r>
            <a:endParaRPr lang="pl-PL" altLang="pl-PL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76672"/>
            <a:ext cx="7772400" cy="5688632"/>
          </a:xfrm>
        </p:spPr>
        <p:txBody>
          <a:bodyPr/>
          <a:lstStyle/>
          <a:p>
            <a:pPr marL="68263" indent="0" eaLnBrk="1" hangingPunct="1">
              <a:buNone/>
            </a:pPr>
            <a:endParaRPr lang="pl-PL" dirty="0" smtClean="0"/>
          </a:p>
          <a:p>
            <a:pPr marL="68263" indent="0" eaLnBrk="1" hangingPunct="1">
              <a:lnSpc>
                <a:spcPct val="150000"/>
              </a:lnSpc>
              <a:buNone/>
            </a:pPr>
            <a:r>
              <a:rPr lang="pl-PL" dirty="0" smtClean="0"/>
              <a:t>Pisząc </a:t>
            </a:r>
            <a:r>
              <a:rPr lang="pl-PL" dirty="0"/>
              <a:t>o „postawach sprzyjających" mamy na myśli m.in. świadomość wagi konsekwencji podejmowanych decyzji, odpowiedzialność za podejmowane wybory, umiejętność oceny ryzyka, określenie zasobów i słabych stron, twórcze i krytyczne myślenie. </a:t>
            </a:r>
            <a:endParaRPr lang="pl-PL" altLang="pl-PL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914400" y="764704"/>
            <a:ext cx="7772400" cy="5591646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Aby osiągnąć cel główny, pracownicy Stowarzyszenia Centrum Profilaktyki i Edukacji Społecznej PARASOL w okresie styczeń - grudzień 2014, we współpracy z różnymi specjalistami dobrali podstawy merytoryczne, opracowali treść i grafikę gry, a następnie z dziećmi i młodzieżą testowali grę 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914400" y="692696"/>
            <a:ext cx="7772400" cy="5663654"/>
          </a:xfrm>
        </p:spPr>
        <p:txBody>
          <a:bodyPr/>
          <a:lstStyle/>
          <a:p>
            <a:pPr marL="68263" indent="0">
              <a:lnSpc>
                <a:spcPct val="150000"/>
              </a:lnSpc>
              <a:buNone/>
            </a:pPr>
            <a:r>
              <a:rPr lang="pl-PL" dirty="0"/>
              <a:t>Gra „Wybór należy do Ciebie" została tak zaprojektowana, aby graczami mogły być zarówno dzieci, jak i młodzież. Treść oraz stopień trudności zadań dostosowano do poziomu rozwoju potencjalnych odbiorców. Idei tworzenia niniejszej gry towarzyszyły konkretne podstawy teoretyczne, na których opiera się nowoczesny model profilaktyki.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914400" y="620688"/>
            <a:ext cx="7772400" cy="5735662"/>
          </a:xfrm>
        </p:spPr>
        <p:txBody>
          <a:bodyPr/>
          <a:lstStyle/>
          <a:p>
            <a:pPr eaLnBrk="1" hangingPunct="1">
              <a:buNone/>
            </a:pPr>
            <a:r>
              <a:rPr lang="pl-PL" dirty="0"/>
              <a:t>Aby dotrzeć do jak najszerszego grona odbiorców, w ramach projektu stworzono także elektroniczną wersję gry, możliwą do pobrania (i samodzielnego przygotowania) </a:t>
            </a:r>
            <a:endParaRPr lang="pl-PL" dirty="0" smtClean="0"/>
          </a:p>
          <a:p>
            <a:pPr eaLnBrk="1" hangingPunct="1">
              <a:buNone/>
            </a:pPr>
            <a:r>
              <a:rPr lang="pl-PL" dirty="0" smtClean="0"/>
              <a:t>ze </a:t>
            </a:r>
            <a:r>
              <a:rPr lang="pl-PL" dirty="0"/>
              <a:t>stron </a:t>
            </a:r>
            <a:r>
              <a:rPr lang="pl-PL" dirty="0" smtClean="0"/>
              <a:t>:</a:t>
            </a:r>
          </a:p>
          <a:p>
            <a:pPr eaLnBrk="1" hangingPunct="1">
              <a:buNone/>
            </a:pPr>
            <a:r>
              <a:rPr lang="pl-PL" altLang="pl-PL" sz="3200" dirty="0" smtClean="0">
                <a:hlinkClick r:id="rId2"/>
              </a:rPr>
              <a:t>www.rakowicka10.pl/gry.php</a:t>
            </a:r>
            <a:endParaRPr lang="pl-PL" altLang="pl-PL" sz="3200" dirty="0" smtClean="0"/>
          </a:p>
          <a:p>
            <a:pPr eaLnBrk="1" hangingPunct="1">
              <a:buNone/>
            </a:pPr>
            <a:r>
              <a:rPr lang="pl-PL" altLang="pl-PL" sz="3200" dirty="0" smtClean="0">
                <a:hlinkClick r:id="rId3"/>
              </a:rPr>
              <a:t>www.kbpn.gov.pl/wydawnictwa_on_line</a:t>
            </a:r>
            <a:endParaRPr lang="pl-PL" altLang="pl-PL" sz="3200" dirty="0" smtClean="0"/>
          </a:p>
          <a:p>
            <a:pPr eaLnBrk="1" hangingPunct="1">
              <a:buNone/>
            </a:pPr>
            <a:r>
              <a:rPr lang="pl-PL" altLang="pl-PL" sz="2800" dirty="0" smtClean="0">
                <a:hlinkClick r:id="rId4"/>
              </a:rPr>
              <a:t>https://bezpiecznaszkola.men.gov.pl/tematy/przeciwdzialamy-uzaleznieniom/materialy-4/https://bezpiecznaszkola.men.gov.pl/tematy/przeciwdzialamy-uzaleznieniom/materialy-4/</a:t>
            </a:r>
            <a:endParaRPr lang="pl-PL" altLang="pl-PL" sz="2800" dirty="0" smtClean="0"/>
          </a:p>
          <a:p>
            <a:pPr eaLnBrk="1" hangingPunct="1">
              <a:buNone/>
            </a:pPr>
            <a:endParaRPr lang="pl-PL" alt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71753"/>
            <a:ext cx="7772400" cy="2362119"/>
          </a:xfrm>
        </p:spPr>
      </p:pic>
    </p:spTree>
    <p:extLst>
      <p:ext uri="{BB962C8B-B14F-4D97-AF65-F5344CB8AC3E}">
        <p14:creationId xmlns:p14="http://schemas.microsoft.com/office/powerpoint/2010/main" val="118768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914400" y="620688"/>
            <a:ext cx="7772400" cy="5735662"/>
          </a:xfrm>
        </p:spPr>
        <p:txBody>
          <a:bodyPr/>
          <a:lstStyle/>
          <a:p>
            <a:pPr marL="68263" indent="0">
              <a:buNone/>
            </a:pPr>
            <a:r>
              <a:rPr lang="pl-PL" altLang="pl-PL" dirty="0" smtClean="0"/>
              <a:t>Bazą teoretyczną projektu  Wybór należy do Ciebie – interaktywna gra są oddziaływania behawioralno-poznawcze uznawane za najbardziej skuteczne na każdym poziomie profilaktyki uzależnień.</a:t>
            </a:r>
          </a:p>
          <a:p>
            <a:pPr marL="68263" indent="0">
              <a:buNone/>
            </a:pPr>
            <a:r>
              <a:rPr lang="pl-PL" dirty="0"/>
              <a:t>Oddziaływania te oparte są o procedury takie jak: modelowanie reakcji, czyli nauka </a:t>
            </a:r>
            <a:r>
              <a:rPr lang="pl-PL" dirty="0" err="1"/>
              <a:t>zachowań</a:t>
            </a:r>
            <a:r>
              <a:rPr lang="pl-PL" dirty="0"/>
              <a:t> przez naśladowanie, odgrywanie ról, informacja zwrotna od grupy i transfer </a:t>
            </a:r>
            <a:r>
              <a:rPr lang="pl-PL" dirty="0" err="1"/>
              <a:t>zachowań</a:t>
            </a:r>
            <a:r>
              <a:rPr lang="pl-PL" dirty="0"/>
              <a:t> (przeniesienie nowych </a:t>
            </a:r>
            <a:r>
              <a:rPr lang="pl-PL" dirty="0" err="1"/>
              <a:t>zachowań</a:t>
            </a:r>
            <a:r>
              <a:rPr lang="pl-PL" dirty="0"/>
              <a:t> do środowiska życia).</a:t>
            </a:r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567</TotalTime>
  <Words>749</Words>
  <Application>Microsoft Office PowerPoint</Application>
  <PresentationFormat>Pokaz na ekranie (4:3)</PresentationFormat>
  <Paragraphs>40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Monotype Sorts</vt:lpstr>
      <vt:lpstr>Metro</vt:lpstr>
      <vt:lpstr>Centrum Profilaktyki i Edukacji Społecznej PARASOL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Inspiracją do stworzenia postaci i ich ról w naszej interaktywnej grze była teoria ról zespołowych Meredith Belbina. Zakładamy, że aby nastąpiła świadoma zmiana konkretnego zachowania, człowiek musi przejść przez pewne etapy: Dowiedzieć się, na czym dane zachowanie lub umiejętność polega; Powinien daną umiejętność/zachowanie zobaczyć (nauka poprzez modelowanie i naśladowanie reakcji i ról) oraz dowiedzieć się dlaczego tak, a nie inaczej, powinien się zachować;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</dc:creator>
  <cp:lastModifiedBy>Samsung1</cp:lastModifiedBy>
  <cp:revision>30</cp:revision>
  <dcterms:created xsi:type="dcterms:W3CDTF">2009-08-25T14:12:34Z</dcterms:created>
  <dcterms:modified xsi:type="dcterms:W3CDTF">2019-11-26T20:03:01Z</dcterms:modified>
</cp:coreProperties>
</file>